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60" r:id="rId2"/>
    <p:sldId id="257" r:id="rId3"/>
    <p:sldId id="258" r:id="rId4"/>
    <p:sldId id="261" r:id="rId5"/>
    <p:sldId id="264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EDA49-F591-4F31-BCF7-CB3CE18E0AD1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897CD-DFA3-4CBA-9AFC-AC5A96979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1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15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55951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57639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1349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0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81722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37858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206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85042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29112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87810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48194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8360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35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y.vtb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A2896"/>
            </a:gs>
            <a:gs pos="100000">
              <a:schemeClr val="accent4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DB6A169-0BFB-4A85-9459-09E78A71D0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67" y="566894"/>
            <a:ext cx="1709103" cy="604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8F46B7-66BA-4A0F-BB53-7DD81165BD77}"/>
              </a:ext>
            </a:extLst>
          </p:cNvPr>
          <p:cNvSpPr txBox="1"/>
          <p:nvPr/>
        </p:nvSpPr>
        <p:spPr>
          <a:xfrm>
            <a:off x="768658" y="1994555"/>
            <a:ext cx="105022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>
                <a:solidFill>
                  <a:schemeClr val="bg1"/>
                </a:solidFill>
                <a:latin typeface="Gotham Medium" pitchFamily="50" charset="0"/>
              </a:rPr>
              <a:t>«финансовый мир»</a:t>
            </a:r>
            <a:endParaRPr lang="ru-RU" sz="3200" dirty="0"/>
          </a:p>
          <a:p>
            <a:endParaRPr lang="ru-RU" sz="3200" b="1" cap="all" spc="-1" dirty="0">
              <a:solidFill>
                <a:schemeClr val="bg1"/>
              </a:solidFill>
              <a:latin typeface="Gotham Medium" pitchFamily="50" charset="0"/>
            </a:endParaRPr>
          </a:p>
          <a:p>
            <a:r>
              <a:rPr lang="ru-RU" sz="3200" b="1" cap="all" spc="-1" dirty="0">
                <a:solidFill>
                  <a:schemeClr val="bg1"/>
                </a:solidFill>
                <a:latin typeface="Gotham Medium" pitchFamily="50" charset="0"/>
              </a:rPr>
              <a:t>Цикл Марафонов по финансовой грамотности для студентов и преподавателей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6378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">
            <a:extLst>
              <a:ext uri="{FF2B5EF4-FFF2-40B4-BE49-F238E27FC236}">
                <a16:creationId xmlns:a16="http://schemas.microsoft.com/office/drawing/2014/main" id="{DCDD91CD-1E9D-4EB1-9D15-31C173F9EFF6}"/>
              </a:ext>
            </a:extLst>
          </p:cNvPr>
          <p:cNvSpPr txBox="1">
            <a:spLocks/>
          </p:cNvSpPr>
          <p:nvPr/>
        </p:nvSpPr>
        <p:spPr>
          <a:xfrm>
            <a:off x="930957" y="458460"/>
            <a:ext cx="9860248" cy="43021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cap="all" spc="-1" dirty="0">
                <a:solidFill>
                  <a:srgbClr val="0A2896"/>
                </a:solidFill>
                <a:latin typeface="Gotham Medium" pitchFamily="50" charset="0"/>
                <a:ea typeface="+mn-ea"/>
                <a:cs typeface="+mn-cs"/>
              </a:rPr>
              <a:t>Зачем и для кого</a:t>
            </a:r>
            <a:br>
              <a:rPr kumimoji="0" lang="ru-RU" sz="2200" b="1" i="0" u="none" strike="noStrike" kern="1200" cap="all" spc="-1" normalizeH="0" baseline="0" noProof="0" dirty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Book" panose="020B0503040504020204" pitchFamily="34" charset="0"/>
                <a:ea typeface="+mn-ea"/>
                <a:cs typeface="+mn-cs"/>
              </a:rPr>
            </a:br>
            <a:endParaRPr kumimoji="0" lang="ru-RU" sz="2200" b="1" i="0" u="none" strike="noStrike" kern="1200" cap="all" spc="-1" normalizeH="0" baseline="0" noProof="0" dirty="0">
              <a:ln>
                <a:noFill/>
              </a:ln>
              <a:solidFill>
                <a:srgbClr val="0A2896"/>
              </a:solidFill>
              <a:effectLst/>
              <a:uLnTx/>
              <a:uFillTx/>
              <a:latin typeface="VTB Group Book" panose="020B0503040504020204" pitchFamily="34" charset="0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D5AACEE-9AE8-45B6-B925-72F8D5C1A55C}"/>
              </a:ext>
            </a:extLst>
          </p:cNvPr>
          <p:cNvSpPr/>
          <p:nvPr/>
        </p:nvSpPr>
        <p:spPr>
          <a:xfrm>
            <a:off x="1009612" y="1089956"/>
            <a:ext cx="3133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0365" algn="l"/>
                <a:tab pos="381000" algn="l"/>
              </a:tabLst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Arial" panose="020B0604020202020204" pitchFamily="34" charset="0"/>
              </a:rPr>
              <a:t>Цель марафонов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1D6D403-F112-4E71-8935-3EF328D4A948}"/>
              </a:ext>
            </a:extLst>
          </p:cNvPr>
          <p:cNvSpPr/>
          <p:nvPr/>
        </p:nvSpPr>
        <p:spPr>
          <a:xfrm>
            <a:off x="939695" y="4193673"/>
            <a:ext cx="47987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Студенты вузов и СПО, преподаватели школ и СПО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объединенных по административному признаку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(город, регион, область, ведомство)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>
                <a:solidFill>
                  <a:prstClr val="black"/>
                </a:solidFill>
                <a:latin typeface="Gotham Light" pitchFamily="50" charset="0"/>
              </a:rPr>
              <a:t>Ограничения</a:t>
            </a: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 по количеству студентов марафона: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Минимальное количество участников на один марафон– 300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Максимальное количество участников на один марафон – отсутствует</a:t>
            </a:r>
            <a:endParaRPr lang="ru-RU" sz="1400" dirty="0">
              <a:solidFill>
                <a:prstClr val="black"/>
              </a:solidFill>
              <a:latin typeface="Gotham Light" pitchFamily="50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18517A4-DA83-49B0-B066-F0F8DE800978}"/>
              </a:ext>
            </a:extLst>
          </p:cNvPr>
          <p:cNvSpPr/>
          <p:nvPr/>
        </p:nvSpPr>
        <p:spPr>
          <a:xfrm>
            <a:off x="829299" y="1089956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A2896">
                  <a:lumMod val="60000"/>
                  <a:lumOff val="40000"/>
                </a:srgbClr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B2DC4A0-FF30-408D-7CE8-11C0328C93F9}"/>
              </a:ext>
            </a:extLst>
          </p:cNvPr>
          <p:cNvSpPr/>
          <p:nvPr/>
        </p:nvSpPr>
        <p:spPr>
          <a:xfrm>
            <a:off x="6643355" y="1751036"/>
            <a:ext cx="4446081" cy="444608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2"/>
              </a:gs>
              <a:gs pos="83000">
                <a:srgbClr val="0070C0"/>
              </a:gs>
              <a:gs pos="99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51F85063-11CD-FEDB-CAEF-88DA30E0EA1E}"/>
              </a:ext>
            </a:extLst>
          </p:cNvPr>
          <p:cNvGrpSpPr/>
          <p:nvPr/>
        </p:nvGrpSpPr>
        <p:grpSpPr>
          <a:xfrm>
            <a:off x="-235411" y="397980"/>
            <a:ext cx="822240" cy="159120"/>
            <a:chOff x="-301680" y="387000"/>
            <a:chExt cx="822240" cy="159120"/>
          </a:xfrm>
        </p:grpSpPr>
        <p:sp>
          <p:nvSpPr>
            <p:cNvPr id="5" name="Freeform 22">
              <a:extLst>
                <a:ext uri="{FF2B5EF4-FFF2-40B4-BE49-F238E27FC236}">
                  <a16:creationId xmlns:a16="http://schemas.microsoft.com/office/drawing/2014/main" id="{78106A43-7E45-D0F1-4D5B-6C61C9F83183}"/>
                </a:ext>
              </a:extLst>
            </p:cNvPr>
            <p:cNvSpPr/>
            <p:nvPr/>
          </p:nvSpPr>
          <p:spPr>
            <a:xfrm>
              <a:off x="304200" y="38700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6804" y="0"/>
                  </a:lnTo>
                  <a:lnTo>
                    <a:pt x="66804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Freeform 24">
              <a:extLst>
                <a:ext uri="{FF2B5EF4-FFF2-40B4-BE49-F238E27FC236}">
                  <a16:creationId xmlns:a16="http://schemas.microsoft.com/office/drawing/2014/main" id="{90CA8FBC-442F-5104-93C1-085C52170A8D}"/>
                </a:ext>
              </a:extLst>
            </p:cNvPr>
            <p:cNvSpPr/>
            <p:nvPr/>
          </p:nvSpPr>
          <p:spPr>
            <a:xfrm>
              <a:off x="282240" y="44748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5989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39C9F096-424B-7356-0AC7-3C7CD1E96130}"/>
                </a:ext>
              </a:extLst>
            </p:cNvPr>
            <p:cNvSpPr/>
            <p:nvPr/>
          </p:nvSpPr>
          <p:spPr>
            <a:xfrm>
              <a:off x="259920" y="50796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8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25A40526-CC24-3D18-0CC9-8D1CF5BF2919}"/>
                </a:ext>
              </a:extLst>
            </p:cNvPr>
            <p:cNvSpPr/>
            <p:nvPr/>
          </p:nvSpPr>
          <p:spPr>
            <a:xfrm>
              <a:off x="-301680" y="38700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A1FD470-4328-12B7-CFF0-D7B234CC3706}"/>
                </a:ext>
              </a:extLst>
            </p:cNvPr>
            <p:cNvSpPr/>
            <p:nvPr/>
          </p:nvSpPr>
          <p:spPr>
            <a:xfrm>
              <a:off x="-301680" y="44748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F33B0310-80C3-4329-996A-A857E73BDBA2}"/>
                </a:ext>
              </a:extLst>
            </p:cNvPr>
            <p:cNvSpPr/>
            <p:nvPr/>
          </p:nvSpPr>
          <p:spPr>
            <a:xfrm>
              <a:off x="-301680" y="50796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47EC6BC6-37BB-0A87-25B0-D762AB9964D7}"/>
              </a:ext>
            </a:extLst>
          </p:cNvPr>
          <p:cNvGrpSpPr/>
          <p:nvPr/>
        </p:nvGrpSpPr>
        <p:grpSpPr>
          <a:xfrm>
            <a:off x="10688400" y="293760"/>
            <a:ext cx="862560" cy="306360"/>
            <a:chOff x="10688400" y="293760"/>
            <a:chExt cx="862560" cy="30636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74E9C358-205A-CF98-A3CE-1184F054F537}"/>
                </a:ext>
              </a:extLst>
            </p:cNvPr>
            <p:cNvSpPr/>
            <p:nvPr/>
          </p:nvSpPr>
          <p:spPr>
            <a:xfrm>
              <a:off x="10732320" y="29376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6804" y="0"/>
                  </a:lnTo>
                  <a:lnTo>
                    <a:pt x="66804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E103622F-3FC7-4354-5241-EF558B6CA8CD}"/>
                </a:ext>
              </a:extLst>
            </p:cNvPr>
            <p:cNvSpPr/>
            <p:nvPr/>
          </p:nvSpPr>
          <p:spPr>
            <a:xfrm>
              <a:off x="10994760" y="354960"/>
              <a:ext cx="556200" cy="245160"/>
            </a:xfrm>
            <a:custGeom>
              <a:avLst/>
              <a:gdLst/>
              <a:ahLst/>
              <a:cxnLst/>
              <a:rect l="l" t="t" r="r" b="b"/>
              <a:pathLst>
                <a:path w="2525501" h="1115850">
                  <a:moveTo>
                    <a:pt x="578421" y="522902"/>
                  </a:moveTo>
                  <a:lnTo>
                    <a:pt x="578421" y="526974"/>
                  </a:lnTo>
                  <a:cubicBezTo>
                    <a:pt x="620785" y="542450"/>
                    <a:pt x="660704" y="569328"/>
                    <a:pt x="681886" y="587247"/>
                  </a:cubicBezTo>
                  <a:cubicBezTo>
                    <a:pt x="747060" y="641818"/>
                    <a:pt x="776388" y="712678"/>
                    <a:pt x="776388" y="806344"/>
                  </a:cubicBezTo>
                  <a:cubicBezTo>
                    <a:pt x="776388" y="959468"/>
                    <a:pt x="695735" y="1069424"/>
                    <a:pt x="562943" y="1104447"/>
                  </a:cubicBezTo>
                  <a:cubicBezTo>
                    <a:pt x="522209" y="1115850"/>
                    <a:pt x="480660" y="1119923"/>
                    <a:pt x="401636" y="1119923"/>
                  </a:cubicBezTo>
                  <a:lnTo>
                    <a:pt x="0" y="1119923"/>
                  </a:lnTo>
                  <a:lnTo>
                    <a:pt x="0" y="0"/>
                  </a:lnTo>
                  <a:lnTo>
                    <a:pt x="355200" y="0"/>
                  </a:lnTo>
                  <a:cubicBezTo>
                    <a:pt x="428521" y="0"/>
                    <a:pt x="478216" y="4072"/>
                    <a:pt x="522209" y="15475"/>
                  </a:cubicBezTo>
                  <a:cubicBezTo>
                    <a:pt x="650928" y="50498"/>
                    <a:pt x="735654" y="139277"/>
                    <a:pt x="735654" y="280999"/>
                  </a:cubicBezTo>
                  <a:cubicBezTo>
                    <a:pt x="735654" y="356746"/>
                    <a:pt x="708770" y="420276"/>
                    <a:pt x="664777" y="462630"/>
                  </a:cubicBezTo>
                  <a:cubicBezTo>
                    <a:pt x="645225" y="482178"/>
                    <a:pt x="618341" y="504983"/>
                    <a:pt x="578421" y="522902"/>
                  </a:cubicBezTo>
                  <a:lnTo>
                    <a:pt x="578421" y="522902"/>
                  </a:lnTo>
                  <a:close/>
                  <a:moveTo>
                    <a:pt x="223222" y="641003"/>
                  </a:moveTo>
                  <a:lnTo>
                    <a:pt x="223222" y="935034"/>
                  </a:lnTo>
                  <a:lnTo>
                    <a:pt x="377196" y="935034"/>
                  </a:lnTo>
                  <a:cubicBezTo>
                    <a:pt x="423633" y="935034"/>
                    <a:pt x="465181" y="930961"/>
                    <a:pt x="496139" y="902454"/>
                  </a:cubicBezTo>
                  <a:cubicBezTo>
                    <a:pt x="527097" y="873132"/>
                    <a:pt x="540132" y="836480"/>
                    <a:pt x="540132" y="788426"/>
                  </a:cubicBezTo>
                  <a:cubicBezTo>
                    <a:pt x="540132" y="751774"/>
                    <a:pt x="530355" y="716751"/>
                    <a:pt x="511618" y="691501"/>
                  </a:cubicBezTo>
                  <a:cubicBezTo>
                    <a:pt x="479031" y="650777"/>
                    <a:pt x="438297" y="641003"/>
                    <a:pt x="369864" y="641003"/>
                  </a:cubicBezTo>
                  <a:lnTo>
                    <a:pt x="223222" y="641003"/>
                  </a:lnTo>
                  <a:lnTo>
                    <a:pt x="223222" y="641003"/>
                  </a:lnTo>
                  <a:close/>
                  <a:moveTo>
                    <a:pt x="220778" y="447155"/>
                  </a:moveTo>
                  <a:lnTo>
                    <a:pt x="345423" y="447155"/>
                  </a:lnTo>
                  <a:cubicBezTo>
                    <a:pt x="383713" y="447155"/>
                    <a:pt x="403266" y="447155"/>
                    <a:pt x="422003" y="441453"/>
                  </a:cubicBezTo>
                  <a:cubicBezTo>
                    <a:pt x="474143" y="425978"/>
                    <a:pt x="506730" y="379552"/>
                    <a:pt x="506730" y="316022"/>
                  </a:cubicBezTo>
                  <a:cubicBezTo>
                    <a:pt x="506730" y="240274"/>
                    <a:pt x="472513" y="207695"/>
                    <a:pt x="422003" y="192219"/>
                  </a:cubicBezTo>
                  <a:cubicBezTo>
                    <a:pt x="400822" y="186518"/>
                    <a:pt x="379640" y="184074"/>
                    <a:pt x="337277" y="184074"/>
                  </a:cubicBezTo>
                  <a:lnTo>
                    <a:pt x="219963" y="184074"/>
                  </a:lnTo>
                  <a:lnTo>
                    <a:pt x="219963" y="447155"/>
                  </a:lnTo>
                  <a:lnTo>
                    <a:pt x="220778" y="447155"/>
                  </a:lnTo>
                  <a:close/>
                  <a:moveTo>
                    <a:pt x="1110406" y="1119108"/>
                  </a:moveTo>
                  <a:lnTo>
                    <a:pt x="1110406" y="187333"/>
                  </a:lnTo>
                  <a:lnTo>
                    <a:pt x="789423" y="187333"/>
                  </a:lnTo>
                  <a:lnTo>
                    <a:pt x="789423" y="0"/>
                  </a:lnTo>
                  <a:lnTo>
                    <a:pt x="1680681" y="0"/>
                  </a:lnTo>
                  <a:lnTo>
                    <a:pt x="1617136" y="187333"/>
                  </a:lnTo>
                  <a:lnTo>
                    <a:pt x="1332813" y="187333"/>
                  </a:lnTo>
                  <a:lnTo>
                    <a:pt x="1332813" y="1118294"/>
                  </a:lnTo>
                  <a:lnTo>
                    <a:pt x="1110406" y="1118294"/>
                  </a:lnTo>
                  <a:lnTo>
                    <a:pt x="1110406" y="1119108"/>
                  </a:lnTo>
                  <a:close/>
                  <a:moveTo>
                    <a:pt x="1749929" y="1119108"/>
                  </a:moveTo>
                  <a:lnTo>
                    <a:pt x="1749929" y="0"/>
                  </a:lnTo>
                  <a:lnTo>
                    <a:pt x="2472548" y="0"/>
                  </a:lnTo>
                  <a:lnTo>
                    <a:pt x="2409003" y="187333"/>
                  </a:lnTo>
                  <a:lnTo>
                    <a:pt x="1970706" y="187333"/>
                  </a:lnTo>
                  <a:lnTo>
                    <a:pt x="1970706" y="434937"/>
                  </a:lnTo>
                  <a:lnTo>
                    <a:pt x="2149121" y="434937"/>
                  </a:lnTo>
                  <a:cubicBezTo>
                    <a:pt x="2293319" y="434937"/>
                    <a:pt x="2368269" y="469960"/>
                    <a:pt x="2419594" y="513943"/>
                  </a:cubicBezTo>
                  <a:cubicBezTo>
                    <a:pt x="2460328" y="548966"/>
                    <a:pt x="2528761" y="626342"/>
                    <a:pt x="2528761" y="779466"/>
                  </a:cubicBezTo>
                  <a:cubicBezTo>
                    <a:pt x="2528761" y="930147"/>
                    <a:pt x="2457883" y="1014039"/>
                    <a:pt x="2398412" y="1056393"/>
                  </a:cubicBezTo>
                  <a:cubicBezTo>
                    <a:pt x="2329164" y="1104447"/>
                    <a:pt x="2256658" y="1118294"/>
                    <a:pt x="2108387" y="1118294"/>
                  </a:cubicBezTo>
                  <a:lnTo>
                    <a:pt x="1749929" y="1118294"/>
                  </a:lnTo>
                  <a:lnTo>
                    <a:pt x="1749929" y="1119108"/>
                  </a:lnTo>
                  <a:close/>
                  <a:moveTo>
                    <a:pt x="1970706" y="930961"/>
                  </a:moveTo>
                  <a:lnTo>
                    <a:pt x="2137715" y="930961"/>
                  </a:lnTo>
                  <a:cubicBezTo>
                    <a:pt x="2201260" y="930961"/>
                    <a:pt x="2239550" y="915486"/>
                    <a:pt x="2266434" y="880463"/>
                  </a:cubicBezTo>
                  <a:cubicBezTo>
                    <a:pt x="2280284" y="863359"/>
                    <a:pt x="2299021" y="832408"/>
                    <a:pt x="2299021" y="773765"/>
                  </a:cubicBezTo>
                  <a:cubicBezTo>
                    <a:pt x="2299021" y="715936"/>
                    <a:pt x="2279469" y="675212"/>
                    <a:pt x="2241179" y="645890"/>
                  </a:cubicBezTo>
                  <a:cubicBezTo>
                    <a:pt x="2218368" y="628786"/>
                    <a:pt x="2187411" y="619012"/>
                    <a:pt x="2135271" y="619012"/>
                  </a:cubicBezTo>
                  <a:lnTo>
                    <a:pt x="1969892" y="619012"/>
                  </a:lnTo>
                  <a:lnTo>
                    <a:pt x="1969892" y="930961"/>
                  </a:lnTo>
                  <a:close/>
                </a:path>
              </a:pathLst>
            </a:custGeom>
            <a:solidFill>
              <a:schemeClr val="accent4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ED0C42A-0FB5-5F78-F0E9-F5818C75781D}"/>
                </a:ext>
              </a:extLst>
            </p:cNvPr>
            <p:cNvSpPr/>
            <p:nvPr/>
          </p:nvSpPr>
          <p:spPr>
            <a:xfrm>
              <a:off x="10710360" y="35424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5989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9F2EF07F-5A08-5691-19DA-4FB27E25F6F3}"/>
                </a:ext>
              </a:extLst>
            </p:cNvPr>
            <p:cNvSpPr/>
            <p:nvPr/>
          </p:nvSpPr>
          <p:spPr>
            <a:xfrm>
              <a:off x="10688400" y="41472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8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763375" y="637915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Gotham Light" pitchFamily="50" charset="0"/>
              </a:rPr>
              <a:t>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BD362D0-9FDB-5492-7074-A13344BB866F}"/>
              </a:ext>
            </a:extLst>
          </p:cNvPr>
          <p:cNvSpPr/>
          <p:nvPr/>
        </p:nvSpPr>
        <p:spPr>
          <a:xfrm>
            <a:off x="978226" y="1494928"/>
            <a:ext cx="5742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Современный финансовый мир стремительно развивается, предлагая всё новые возможности и вместе с тем, представляя потенциальные риски из-за отсутствия информированности населения. Одной из самых уязвимых категорий является молодое поколение в возрасте от 14 до 25 лет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Марафоны Банка направлены на повышение финансовой грамотности молодежи и </a:t>
            </a:r>
            <a:r>
              <a:rPr lang="ru-RU" sz="1400" dirty="0" err="1">
                <a:solidFill>
                  <a:prstClr val="black"/>
                </a:solidFill>
                <a:latin typeface="Gotham Light" pitchFamily="50" charset="0"/>
              </a:rPr>
              <a:t>преподвателей</a:t>
            </a:r>
            <a:endParaRPr lang="ru-RU" sz="1400" dirty="0">
              <a:solidFill>
                <a:prstClr val="black"/>
              </a:solidFill>
              <a:latin typeface="Gotham Light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Light" pitchFamily="50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F26B2C-03CE-C4C4-CFC9-A96DE80456B7}"/>
              </a:ext>
            </a:extLst>
          </p:cNvPr>
          <p:cNvSpPr/>
          <p:nvPr/>
        </p:nvSpPr>
        <p:spPr>
          <a:xfrm>
            <a:off x="978226" y="3783766"/>
            <a:ext cx="3133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0365" algn="l"/>
                <a:tab pos="381000" algn="l"/>
              </a:tabLst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Arial" panose="020B0604020202020204" pitchFamily="34" charset="0"/>
              </a:rPr>
              <a:t>Целевая аудитория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E527697-0105-52C0-4B97-C53DD981199B}"/>
              </a:ext>
            </a:extLst>
          </p:cNvPr>
          <p:cNvSpPr/>
          <p:nvPr/>
        </p:nvSpPr>
        <p:spPr>
          <a:xfrm>
            <a:off x="797913" y="3783766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A2896">
                  <a:lumMod val="60000"/>
                  <a:lumOff val="40000"/>
                </a:srgbClr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25">
            <a:extLst>
              <a:ext uri="{FF2B5EF4-FFF2-40B4-BE49-F238E27FC236}">
                <a16:creationId xmlns:a16="http://schemas.microsoft.com/office/drawing/2014/main" id="{05E6D2BC-D374-F51A-17B7-740F1092238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738400" y="762120"/>
            <a:ext cx="5079600" cy="60955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3107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AD141E11-45D8-B5B2-CFDB-F72524E15094}"/>
              </a:ext>
            </a:extLst>
          </p:cNvPr>
          <p:cNvSpPr/>
          <p:nvPr/>
        </p:nvSpPr>
        <p:spPr>
          <a:xfrm>
            <a:off x="6411558" y="1355464"/>
            <a:ext cx="4840941" cy="484094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2"/>
              </a:gs>
              <a:gs pos="83000">
                <a:srgbClr val="0070C0"/>
              </a:gs>
              <a:gs pos="99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8D72E86F-B32A-9460-F437-14276FC50CA2}"/>
              </a:ext>
            </a:extLst>
          </p:cNvPr>
          <p:cNvSpPr txBox="1">
            <a:spLocks/>
          </p:cNvSpPr>
          <p:nvPr/>
        </p:nvSpPr>
        <p:spPr>
          <a:xfrm>
            <a:off x="832853" y="410862"/>
            <a:ext cx="9860248" cy="43021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-1" normalizeH="0" baseline="0" noProof="0" dirty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Gotham Medium" pitchFamily="50" charset="0"/>
                <a:ea typeface="+mn-ea"/>
                <a:cs typeface="+mn-cs"/>
              </a:rPr>
              <a:t>Как проходит марафон</a:t>
            </a:r>
            <a:br>
              <a:rPr kumimoji="0" lang="ru-RU" sz="2200" b="1" i="0" u="none" strike="noStrike" kern="1200" cap="all" spc="-1" normalizeH="0" baseline="0" noProof="0" dirty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Book" panose="020B0503040504020204" pitchFamily="34" charset="0"/>
                <a:ea typeface="+mn-ea"/>
                <a:cs typeface="+mn-cs"/>
              </a:rPr>
            </a:br>
            <a:endParaRPr kumimoji="0" lang="ru-RU" sz="2200" b="1" i="0" u="none" strike="noStrike" kern="1200" cap="all" spc="-1" normalizeH="0" baseline="0" noProof="0" dirty="0">
              <a:ln>
                <a:noFill/>
              </a:ln>
              <a:solidFill>
                <a:srgbClr val="0A2896"/>
              </a:solidFill>
              <a:effectLst/>
              <a:uLnTx/>
              <a:uFillTx/>
              <a:latin typeface="VTB Group Book" panose="020B0503040504020204" pitchFamily="34" charset="0"/>
              <a:ea typeface="+mn-ea"/>
              <a:cs typeface="+mn-cs"/>
            </a:endParaRPr>
          </a:p>
        </p:txBody>
      </p:sp>
      <p:grpSp>
        <p:nvGrpSpPr>
          <p:cNvPr id="5" name="Group 30">
            <a:extLst>
              <a:ext uri="{FF2B5EF4-FFF2-40B4-BE49-F238E27FC236}">
                <a16:creationId xmlns:a16="http://schemas.microsoft.com/office/drawing/2014/main" id="{BA81C148-1E92-D696-E8A5-E24C8768CC47}"/>
              </a:ext>
            </a:extLst>
          </p:cNvPr>
          <p:cNvGrpSpPr/>
          <p:nvPr/>
        </p:nvGrpSpPr>
        <p:grpSpPr>
          <a:xfrm>
            <a:off x="-235411" y="397980"/>
            <a:ext cx="822240" cy="159120"/>
            <a:chOff x="-301680" y="387000"/>
            <a:chExt cx="822240" cy="159120"/>
          </a:xfrm>
        </p:grpSpPr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4A4359C-4261-C781-8536-9A15FF8B2835}"/>
                </a:ext>
              </a:extLst>
            </p:cNvPr>
            <p:cNvSpPr/>
            <p:nvPr/>
          </p:nvSpPr>
          <p:spPr>
            <a:xfrm>
              <a:off x="304200" y="38700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6804" y="0"/>
                  </a:lnTo>
                  <a:lnTo>
                    <a:pt x="66804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CF82746-8C60-F21C-399F-ED22B96D04DD}"/>
                </a:ext>
              </a:extLst>
            </p:cNvPr>
            <p:cNvSpPr/>
            <p:nvPr/>
          </p:nvSpPr>
          <p:spPr>
            <a:xfrm>
              <a:off x="282240" y="44748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5989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8CC8366E-82DD-64D3-B3A4-4EBFB0AC8E5F}"/>
                </a:ext>
              </a:extLst>
            </p:cNvPr>
            <p:cNvSpPr/>
            <p:nvPr/>
          </p:nvSpPr>
          <p:spPr>
            <a:xfrm>
              <a:off x="259920" y="50796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8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F00001A5-51F5-9AD4-C6D3-450BCBFCE2C5}"/>
                </a:ext>
              </a:extLst>
            </p:cNvPr>
            <p:cNvSpPr/>
            <p:nvPr/>
          </p:nvSpPr>
          <p:spPr>
            <a:xfrm>
              <a:off x="-301680" y="38700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E5F077-91E5-016A-706D-330D07F1A62E}"/>
                </a:ext>
              </a:extLst>
            </p:cNvPr>
            <p:cNvSpPr/>
            <p:nvPr/>
          </p:nvSpPr>
          <p:spPr>
            <a:xfrm>
              <a:off x="-301680" y="44748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B154246-C134-8846-6398-DF1EEE213914}"/>
                </a:ext>
              </a:extLst>
            </p:cNvPr>
            <p:cNvSpPr/>
            <p:nvPr/>
          </p:nvSpPr>
          <p:spPr>
            <a:xfrm>
              <a:off x="-301680" y="50796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E8A1F371-6324-548F-6FF6-734029F2490B}"/>
              </a:ext>
            </a:extLst>
          </p:cNvPr>
          <p:cNvGrpSpPr/>
          <p:nvPr/>
        </p:nvGrpSpPr>
        <p:grpSpPr>
          <a:xfrm>
            <a:off x="10688400" y="293760"/>
            <a:ext cx="862560" cy="306360"/>
            <a:chOff x="10688400" y="293760"/>
            <a:chExt cx="862560" cy="30636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4D2A800-AF7F-2FB9-9FD9-94643A38D3B5}"/>
                </a:ext>
              </a:extLst>
            </p:cNvPr>
            <p:cNvSpPr/>
            <p:nvPr/>
          </p:nvSpPr>
          <p:spPr>
            <a:xfrm>
              <a:off x="10732320" y="29376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6804" y="0"/>
                  </a:lnTo>
                  <a:lnTo>
                    <a:pt x="66804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19C0A54-E172-CC65-D8EC-ECB1F1A9736A}"/>
                </a:ext>
              </a:extLst>
            </p:cNvPr>
            <p:cNvSpPr/>
            <p:nvPr/>
          </p:nvSpPr>
          <p:spPr>
            <a:xfrm>
              <a:off x="10994760" y="354960"/>
              <a:ext cx="556200" cy="245160"/>
            </a:xfrm>
            <a:custGeom>
              <a:avLst/>
              <a:gdLst/>
              <a:ahLst/>
              <a:cxnLst/>
              <a:rect l="l" t="t" r="r" b="b"/>
              <a:pathLst>
                <a:path w="2525501" h="1115850">
                  <a:moveTo>
                    <a:pt x="578421" y="522902"/>
                  </a:moveTo>
                  <a:lnTo>
                    <a:pt x="578421" y="526974"/>
                  </a:lnTo>
                  <a:cubicBezTo>
                    <a:pt x="620785" y="542450"/>
                    <a:pt x="660704" y="569328"/>
                    <a:pt x="681886" y="587247"/>
                  </a:cubicBezTo>
                  <a:cubicBezTo>
                    <a:pt x="747060" y="641818"/>
                    <a:pt x="776388" y="712678"/>
                    <a:pt x="776388" y="806344"/>
                  </a:cubicBezTo>
                  <a:cubicBezTo>
                    <a:pt x="776388" y="959468"/>
                    <a:pt x="695735" y="1069424"/>
                    <a:pt x="562943" y="1104447"/>
                  </a:cubicBezTo>
                  <a:cubicBezTo>
                    <a:pt x="522209" y="1115850"/>
                    <a:pt x="480660" y="1119923"/>
                    <a:pt x="401636" y="1119923"/>
                  </a:cubicBezTo>
                  <a:lnTo>
                    <a:pt x="0" y="1119923"/>
                  </a:lnTo>
                  <a:lnTo>
                    <a:pt x="0" y="0"/>
                  </a:lnTo>
                  <a:lnTo>
                    <a:pt x="355200" y="0"/>
                  </a:lnTo>
                  <a:cubicBezTo>
                    <a:pt x="428521" y="0"/>
                    <a:pt x="478216" y="4072"/>
                    <a:pt x="522209" y="15475"/>
                  </a:cubicBezTo>
                  <a:cubicBezTo>
                    <a:pt x="650928" y="50498"/>
                    <a:pt x="735654" y="139277"/>
                    <a:pt x="735654" y="280999"/>
                  </a:cubicBezTo>
                  <a:cubicBezTo>
                    <a:pt x="735654" y="356746"/>
                    <a:pt x="708770" y="420276"/>
                    <a:pt x="664777" y="462630"/>
                  </a:cubicBezTo>
                  <a:cubicBezTo>
                    <a:pt x="645225" y="482178"/>
                    <a:pt x="618341" y="504983"/>
                    <a:pt x="578421" y="522902"/>
                  </a:cubicBezTo>
                  <a:lnTo>
                    <a:pt x="578421" y="522902"/>
                  </a:lnTo>
                  <a:close/>
                  <a:moveTo>
                    <a:pt x="223222" y="641003"/>
                  </a:moveTo>
                  <a:lnTo>
                    <a:pt x="223222" y="935034"/>
                  </a:lnTo>
                  <a:lnTo>
                    <a:pt x="377196" y="935034"/>
                  </a:lnTo>
                  <a:cubicBezTo>
                    <a:pt x="423633" y="935034"/>
                    <a:pt x="465181" y="930961"/>
                    <a:pt x="496139" y="902454"/>
                  </a:cubicBezTo>
                  <a:cubicBezTo>
                    <a:pt x="527097" y="873132"/>
                    <a:pt x="540132" y="836480"/>
                    <a:pt x="540132" y="788426"/>
                  </a:cubicBezTo>
                  <a:cubicBezTo>
                    <a:pt x="540132" y="751774"/>
                    <a:pt x="530355" y="716751"/>
                    <a:pt x="511618" y="691501"/>
                  </a:cubicBezTo>
                  <a:cubicBezTo>
                    <a:pt x="479031" y="650777"/>
                    <a:pt x="438297" y="641003"/>
                    <a:pt x="369864" y="641003"/>
                  </a:cubicBezTo>
                  <a:lnTo>
                    <a:pt x="223222" y="641003"/>
                  </a:lnTo>
                  <a:lnTo>
                    <a:pt x="223222" y="641003"/>
                  </a:lnTo>
                  <a:close/>
                  <a:moveTo>
                    <a:pt x="220778" y="447155"/>
                  </a:moveTo>
                  <a:lnTo>
                    <a:pt x="345423" y="447155"/>
                  </a:lnTo>
                  <a:cubicBezTo>
                    <a:pt x="383713" y="447155"/>
                    <a:pt x="403266" y="447155"/>
                    <a:pt x="422003" y="441453"/>
                  </a:cubicBezTo>
                  <a:cubicBezTo>
                    <a:pt x="474143" y="425978"/>
                    <a:pt x="506730" y="379552"/>
                    <a:pt x="506730" y="316022"/>
                  </a:cubicBezTo>
                  <a:cubicBezTo>
                    <a:pt x="506730" y="240274"/>
                    <a:pt x="472513" y="207695"/>
                    <a:pt x="422003" y="192219"/>
                  </a:cubicBezTo>
                  <a:cubicBezTo>
                    <a:pt x="400822" y="186518"/>
                    <a:pt x="379640" y="184074"/>
                    <a:pt x="337277" y="184074"/>
                  </a:cubicBezTo>
                  <a:lnTo>
                    <a:pt x="219963" y="184074"/>
                  </a:lnTo>
                  <a:lnTo>
                    <a:pt x="219963" y="447155"/>
                  </a:lnTo>
                  <a:lnTo>
                    <a:pt x="220778" y="447155"/>
                  </a:lnTo>
                  <a:close/>
                  <a:moveTo>
                    <a:pt x="1110406" y="1119108"/>
                  </a:moveTo>
                  <a:lnTo>
                    <a:pt x="1110406" y="187333"/>
                  </a:lnTo>
                  <a:lnTo>
                    <a:pt x="789423" y="187333"/>
                  </a:lnTo>
                  <a:lnTo>
                    <a:pt x="789423" y="0"/>
                  </a:lnTo>
                  <a:lnTo>
                    <a:pt x="1680681" y="0"/>
                  </a:lnTo>
                  <a:lnTo>
                    <a:pt x="1617136" y="187333"/>
                  </a:lnTo>
                  <a:lnTo>
                    <a:pt x="1332813" y="187333"/>
                  </a:lnTo>
                  <a:lnTo>
                    <a:pt x="1332813" y="1118294"/>
                  </a:lnTo>
                  <a:lnTo>
                    <a:pt x="1110406" y="1118294"/>
                  </a:lnTo>
                  <a:lnTo>
                    <a:pt x="1110406" y="1119108"/>
                  </a:lnTo>
                  <a:close/>
                  <a:moveTo>
                    <a:pt x="1749929" y="1119108"/>
                  </a:moveTo>
                  <a:lnTo>
                    <a:pt x="1749929" y="0"/>
                  </a:lnTo>
                  <a:lnTo>
                    <a:pt x="2472548" y="0"/>
                  </a:lnTo>
                  <a:lnTo>
                    <a:pt x="2409003" y="187333"/>
                  </a:lnTo>
                  <a:lnTo>
                    <a:pt x="1970706" y="187333"/>
                  </a:lnTo>
                  <a:lnTo>
                    <a:pt x="1970706" y="434937"/>
                  </a:lnTo>
                  <a:lnTo>
                    <a:pt x="2149121" y="434937"/>
                  </a:lnTo>
                  <a:cubicBezTo>
                    <a:pt x="2293319" y="434937"/>
                    <a:pt x="2368269" y="469960"/>
                    <a:pt x="2419594" y="513943"/>
                  </a:cubicBezTo>
                  <a:cubicBezTo>
                    <a:pt x="2460328" y="548966"/>
                    <a:pt x="2528761" y="626342"/>
                    <a:pt x="2528761" y="779466"/>
                  </a:cubicBezTo>
                  <a:cubicBezTo>
                    <a:pt x="2528761" y="930147"/>
                    <a:pt x="2457883" y="1014039"/>
                    <a:pt x="2398412" y="1056393"/>
                  </a:cubicBezTo>
                  <a:cubicBezTo>
                    <a:pt x="2329164" y="1104447"/>
                    <a:pt x="2256658" y="1118294"/>
                    <a:pt x="2108387" y="1118294"/>
                  </a:cubicBezTo>
                  <a:lnTo>
                    <a:pt x="1749929" y="1118294"/>
                  </a:lnTo>
                  <a:lnTo>
                    <a:pt x="1749929" y="1119108"/>
                  </a:lnTo>
                  <a:close/>
                  <a:moveTo>
                    <a:pt x="1970706" y="930961"/>
                  </a:moveTo>
                  <a:lnTo>
                    <a:pt x="2137715" y="930961"/>
                  </a:lnTo>
                  <a:cubicBezTo>
                    <a:pt x="2201260" y="930961"/>
                    <a:pt x="2239550" y="915486"/>
                    <a:pt x="2266434" y="880463"/>
                  </a:cubicBezTo>
                  <a:cubicBezTo>
                    <a:pt x="2280284" y="863359"/>
                    <a:pt x="2299021" y="832408"/>
                    <a:pt x="2299021" y="773765"/>
                  </a:cubicBezTo>
                  <a:cubicBezTo>
                    <a:pt x="2299021" y="715936"/>
                    <a:pt x="2279469" y="675212"/>
                    <a:pt x="2241179" y="645890"/>
                  </a:cubicBezTo>
                  <a:cubicBezTo>
                    <a:pt x="2218368" y="628786"/>
                    <a:pt x="2187411" y="619012"/>
                    <a:pt x="2135271" y="619012"/>
                  </a:cubicBezTo>
                  <a:lnTo>
                    <a:pt x="1969892" y="619012"/>
                  </a:lnTo>
                  <a:lnTo>
                    <a:pt x="1969892" y="930961"/>
                  </a:lnTo>
                  <a:close/>
                </a:path>
              </a:pathLst>
            </a:custGeom>
            <a:solidFill>
              <a:schemeClr val="accent4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219C75D-BF3A-C256-ABA1-E4C835319C73}"/>
                </a:ext>
              </a:extLst>
            </p:cNvPr>
            <p:cNvSpPr/>
            <p:nvPr/>
          </p:nvSpPr>
          <p:spPr>
            <a:xfrm>
              <a:off x="10710360" y="35424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5989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8C5285F-2DB1-6C02-0971-EBA83B824810}"/>
                </a:ext>
              </a:extLst>
            </p:cNvPr>
            <p:cNvSpPr/>
            <p:nvPr/>
          </p:nvSpPr>
          <p:spPr>
            <a:xfrm>
              <a:off x="10688400" y="41472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8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781920" y="645801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Gotham Light" pitchFamily="50" charset="0"/>
              </a:rPr>
              <a:t>4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B1377E8-822A-CE82-9D10-98FA71A6D6EB}"/>
              </a:ext>
            </a:extLst>
          </p:cNvPr>
          <p:cNvSpPr/>
          <p:nvPr/>
        </p:nvSpPr>
        <p:spPr>
          <a:xfrm>
            <a:off x="564751" y="1166614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A2896">
                  <a:lumMod val="60000"/>
                  <a:lumOff val="40000"/>
                </a:srgbClr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30FB4B7-96BE-8FDA-8ED9-4FFFB09D668E}"/>
              </a:ext>
            </a:extLst>
          </p:cNvPr>
          <p:cNvSpPr/>
          <p:nvPr/>
        </p:nvSpPr>
        <p:spPr>
          <a:xfrm>
            <a:off x="690348" y="3432274"/>
            <a:ext cx="2706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0365" algn="l"/>
                <a:tab pos="381000" algn="l"/>
              </a:tabLst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Arial" panose="020B0604020202020204" pitchFamily="34" charset="0"/>
              </a:rPr>
              <a:t>Календарный план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BAD81A-1B92-1CFB-01F5-2B28564ABA38}"/>
              </a:ext>
            </a:extLst>
          </p:cNvPr>
          <p:cNvSpPr/>
          <p:nvPr/>
        </p:nvSpPr>
        <p:spPr>
          <a:xfrm>
            <a:off x="570352" y="3381300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2D6D15D-3042-1A7A-381F-7D900CFE330C}"/>
              </a:ext>
            </a:extLst>
          </p:cNvPr>
          <p:cNvSpPr/>
          <p:nvPr/>
        </p:nvSpPr>
        <p:spPr>
          <a:xfrm>
            <a:off x="526072" y="3806394"/>
            <a:ext cx="5992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1-й этап – регистрация участников (одна неделя)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2-й этап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- обучающие модули (4-8 дней)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3-й</a:t>
            </a: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 этап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 – объявление победителей (в течении 2-х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раб.дней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 по завершению 2-го этапа)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4-й этап - т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оржественное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 награждение победителей (</a:t>
            </a: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не позднее месяца с момента объявления победителей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Light" pitchFamily="50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3636B8F-CB64-F2F0-D364-8DE0114F193E}"/>
              </a:ext>
            </a:extLst>
          </p:cNvPr>
          <p:cNvCxnSpPr/>
          <p:nvPr/>
        </p:nvCxnSpPr>
        <p:spPr>
          <a:xfrm>
            <a:off x="458309" y="6218965"/>
            <a:ext cx="5664012" cy="1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C21E60B-0449-EC1E-6F43-4B66FE381A90}"/>
              </a:ext>
            </a:extLst>
          </p:cNvPr>
          <p:cNvSpPr/>
          <p:nvPr/>
        </p:nvSpPr>
        <p:spPr>
          <a:xfrm>
            <a:off x="441144" y="6280395"/>
            <a:ext cx="5992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* - дата старта регистраций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Gotham Light" pitchFamily="50" charset="0"/>
              </a:rPr>
              <a:t>** дата определения победителей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Light" pitchFamily="50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F13B56-ADEF-4D79-AE15-8BCCC63643B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507065" y="1058778"/>
            <a:ext cx="4673160" cy="5826600"/>
          </a:xfrm>
          <a:prstGeom prst="rect">
            <a:avLst/>
          </a:prstGeom>
          <a:ln w="0"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F2BFED-4611-47AB-96BE-399820BC595C}"/>
              </a:ext>
            </a:extLst>
          </p:cNvPr>
          <p:cNvSpPr/>
          <p:nvPr/>
        </p:nvSpPr>
        <p:spPr>
          <a:xfrm>
            <a:off x="458309" y="1686284"/>
            <a:ext cx="51841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Онлайн на платформе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hlinkClick r:id="rId3"/>
              </a:rPr>
              <a:t>http://academy.vtb.ru/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Light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Текстовые материалы, анимационные и видеоролики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Light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Проверочные тесты и кейсы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Light" pitchFamily="50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7B9C532-9DA4-A587-AF4F-F6E488085592}"/>
              </a:ext>
            </a:extLst>
          </p:cNvPr>
          <p:cNvSpPr/>
          <p:nvPr/>
        </p:nvSpPr>
        <p:spPr>
          <a:xfrm>
            <a:off x="740067" y="1182896"/>
            <a:ext cx="3133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0365" algn="l"/>
                <a:tab pos="381000" algn="l"/>
              </a:tabLst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Arial" panose="020B0604020202020204" pitchFamily="34" charset="0"/>
              </a:rPr>
              <a:t>Формат</a:t>
            </a:r>
          </a:p>
        </p:txBody>
      </p:sp>
    </p:spTree>
    <p:extLst>
      <p:ext uri="{BB962C8B-B14F-4D97-AF65-F5344CB8AC3E}">
        <p14:creationId xmlns:p14="http://schemas.microsoft.com/office/powerpoint/2010/main" val="346730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AD141E11-45D8-B5B2-CFDB-F72524E15094}"/>
              </a:ext>
            </a:extLst>
          </p:cNvPr>
          <p:cNvSpPr/>
          <p:nvPr/>
        </p:nvSpPr>
        <p:spPr>
          <a:xfrm>
            <a:off x="6411558" y="1355464"/>
            <a:ext cx="4840941" cy="484094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2"/>
              </a:gs>
              <a:gs pos="83000">
                <a:srgbClr val="0070C0"/>
              </a:gs>
              <a:gs pos="99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30">
            <a:extLst>
              <a:ext uri="{FF2B5EF4-FFF2-40B4-BE49-F238E27FC236}">
                <a16:creationId xmlns:a16="http://schemas.microsoft.com/office/drawing/2014/main" id="{BA81C148-1E92-D696-E8A5-E24C8768CC47}"/>
              </a:ext>
            </a:extLst>
          </p:cNvPr>
          <p:cNvGrpSpPr/>
          <p:nvPr/>
        </p:nvGrpSpPr>
        <p:grpSpPr>
          <a:xfrm>
            <a:off x="-235411" y="397980"/>
            <a:ext cx="822240" cy="159120"/>
            <a:chOff x="-301680" y="387000"/>
            <a:chExt cx="822240" cy="159120"/>
          </a:xfrm>
        </p:grpSpPr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4A4359C-4261-C781-8536-9A15FF8B2835}"/>
                </a:ext>
              </a:extLst>
            </p:cNvPr>
            <p:cNvSpPr/>
            <p:nvPr/>
          </p:nvSpPr>
          <p:spPr>
            <a:xfrm>
              <a:off x="304200" y="38700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6804" y="0"/>
                  </a:lnTo>
                  <a:lnTo>
                    <a:pt x="66804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CF82746-8C60-F21C-399F-ED22B96D04DD}"/>
                </a:ext>
              </a:extLst>
            </p:cNvPr>
            <p:cNvSpPr/>
            <p:nvPr/>
          </p:nvSpPr>
          <p:spPr>
            <a:xfrm>
              <a:off x="282240" y="44748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5989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8CC8366E-82DD-64D3-B3A4-4EBFB0AC8E5F}"/>
                </a:ext>
              </a:extLst>
            </p:cNvPr>
            <p:cNvSpPr/>
            <p:nvPr/>
          </p:nvSpPr>
          <p:spPr>
            <a:xfrm>
              <a:off x="259920" y="50796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8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F00001A5-51F5-9AD4-C6D3-450BCBFCE2C5}"/>
                </a:ext>
              </a:extLst>
            </p:cNvPr>
            <p:cNvSpPr/>
            <p:nvPr/>
          </p:nvSpPr>
          <p:spPr>
            <a:xfrm>
              <a:off x="-301680" y="38700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E5F077-91E5-016A-706D-330D07F1A62E}"/>
                </a:ext>
              </a:extLst>
            </p:cNvPr>
            <p:cNvSpPr/>
            <p:nvPr/>
          </p:nvSpPr>
          <p:spPr>
            <a:xfrm>
              <a:off x="-301680" y="44748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B154246-C134-8846-6398-DF1EEE213914}"/>
                </a:ext>
              </a:extLst>
            </p:cNvPr>
            <p:cNvSpPr/>
            <p:nvPr/>
          </p:nvSpPr>
          <p:spPr>
            <a:xfrm>
              <a:off x="-301680" y="50796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E8A1F371-6324-548F-6FF6-734029F2490B}"/>
              </a:ext>
            </a:extLst>
          </p:cNvPr>
          <p:cNvGrpSpPr/>
          <p:nvPr/>
        </p:nvGrpSpPr>
        <p:grpSpPr>
          <a:xfrm>
            <a:off x="10688400" y="293760"/>
            <a:ext cx="862560" cy="306360"/>
            <a:chOff x="10688400" y="293760"/>
            <a:chExt cx="862560" cy="30636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4D2A800-AF7F-2FB9-9FD9-94643A38D3B5}"/>
                </a:ext>
              </a:extLst>
            </p:cNvPr>
            <p:cNvSpPr/>
            <p:nvPr/>
          </p:nvSpPr>
          <p:spPr>
            <a:xfrm>
              <a:off x="10732320" y="29376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6804" y="0"/>
                  </a:lnTo>
                  <a:lnTo>
                    <a:pt x="66804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19C0A54-E172-CC65-D8EC-ECB1F1A9736A}"/>
                </a:ext>
              </a:extLst>
            </p:cNvPr>
            <p:cNvSpPr/>
            <p:nvPr/>
          </p:nvSpPr>
          <p:spPr>
            <a:xfrm>
              <a:off x="10994760" y="354960"/>
              <a:ext cx="556200" cy="245160"/>
            </a:xfrm>
            <a:custGeom>
              <a:avLst/>
              <a:gdLst/>
              <a:ahLst/>
              <a:cxnLst/>
              <a:rect l="l" t="t" r="r" b="b"/>
              <a:pathLst>
                <a:path w="2525501" h="1115850">
                  <a:moveTo>
                    <a:pt x="578421" y="522902"/>
                  </a:moveTo>
                  <a:lnTo>
                    <a:pt x="578421" y="526974"/>
                  </a:lnTo>
                  <a:cubicBezTo>
                    <a:pt x="620785" y="542450"/>
                    <a:pt x="660704" y="569328"/>
                    <a:pt x="681886" y="587247"/>
                  </a:cubicBezTo>
                  <a:cubicBezTo>
                    <a:pt x="747060" y="641818"/>
                    <a:pt x="776388" y="712678"/>
                    <a:pt x="776388" y="806344"/>
                  </a:cubicBezTo>
                  <a:cubicBezTo>
                    <a:pt x="776388" y="959468"/>
                    <a:pt x="695735" y="1069424"/>
                    <a:pt x="562943" y="1104447"/>
                  </a:cubicBezTo>
                  <a:cubicBezTo>
                    <a:pt x="522209" y="1115850"/>
                    <a:pt x="480660" y="1119923"/>
                    <a:pt x="401636" y="1119923"/>
                  </a:cubicBezTo>
                  <a:lnTo>
                    <a:pt x="0" y="1119923"/>
                  </a:lnTo>
                  <a:lnTo>
                    <a:pt x="0" y="0"/>
                  </a:lnTo>
                  <a:lnTo>
                    <a:pt x="355200" y="0"/>
                  </a:lnTo>
                  <a:cubicBezTo>
                    <a:pt x="428521" y="0"/>
                    <a:pt x="478216" y="4072"/>
                    <a:pt x="522209" y="15475"/>
                  </a:cubicBezTo>
                  <a:cubicBezTo>
                    <a:pt x="650928" y="50498"/>
                    <a:pt x="735654" y="139277"/>
                    <a:pt x="735654" y="280999"/>
                  </a:cubicBezTo>
                  <a:cubicBezTo>
                    <a:pt x="735654" y="356746"/>
                    <a:pt x="708770" y="420276"/>
                    <a:pt x="664777" y="462630"/>
                  </a:cubicBezTo>
                  <a:cubicBezTo>
                    <a:pt x="645225" y="482178"/>
                    <a:pt x="618341" y="504983"/>
                    <a:pt x="578421" y="522902"/>
                  </a:cubicBezTo>
                  <a:lnTo>
                    <a:pt x="578421" y="522902"/>
                  </a:lnTo>
                  <a:close/>
                  <a:moveTo>
                    <a:pt x="223222" y="641003"/>
                  </a:moveTo>
                  <a:lnTo>
                    <a:pt x="223222" y="935034"/>
                  </a:lnTo>
                  <a:lnTo>
                    <a:pt x="377196" y="935034"/>
                  </a:lnTo>
                  <a:cubicBezTo>
                    <a:pt x="423633" y="935034"/>
                    <a:pt x="465181" y="930961"/>
                    <a:pt x="496139" y="902454"/>
                  </a:cubicBezTo>
                  <a:cubicBezTo>
                    <a:pt x="527097" y="873132"/>
                    <a:pt x="540132" y="836480"/>
                    <a:pt x="540132" y="788426"/>
                  </a:cubicBezTo>
                  <a:cubicBezTo>
                    <a:pt x="540132" y="751774"/>
                    <a:pt x="530355" y="716751"/>
                    <a:pt x="511618" y="691501"/>
                  </a:cubicBezTo>
                  <a:cubicBezTo>
                    <a:pt x="479031" y="650777"/>
                    <a:pt x="438297" y="641003"/>
                    <a:pt x="369864" y="641003"/>
                  </a:cubicBezTo>
                  <a:lnTo>
                    <a:pt x="223222" y="641003"/>
                  </a:lnTo>
                  <a:lnTo>
                    <a:pt x="223222" y="641003"/>
                  </a:lnTo>
                  <a:close/>
                  <a:moveTo>
                    <a:pt x="220778" y="447155"/>
                  </a:moveTo>
                  <a:lnTo>
                    <a:pt x="345423" y="447155"/>
                  </a:lnTo>
                  <a:cubicBezTo>
                    <a:pt x="383713" y="447155"/>
                    <a:pt x="403266" y="447155"/>
                    <a:pt x="422003" y="441453"/>
                  </a:cubicBezTo>
                  <a:cubicBezTo>
                    <a:pt x="474143" y="425978"/>
                    <a:pt x="506730" y="379552"/>
                    <a:pt x="506730" y="316022"/>
                  </a:cubicBezTo>
                  <a:cubicBezTo>
                    <a:pt x="506730" y="240274"/>
                    <a:pt x="472513" y="207695"/>
                    <a:pt x="422003" y="192219"/>
                  </a:cubicBezTo>
                  <a:cubicBezTo>
                    <a:pt x="400822" y="186518"/>
                    <a:pt x="379640" y="184074"/>
                    <a:pt x="337277" y="184074"/>
                  </a:cubicBezTo>
                  <a:lnTo>
                    <a:pt x="219963" y="184074"/>
                  </a:lnTo>
                  <a:lnTo>
                    <a:pt x="219963" y="447155"/>
                  </a:lnTo>
                  <a:lnTo>
                    <a:pt x="220778" y="447155"/>
                  </a:lnTo>
                  <a:close/>
                  <a:moveTo>
                    <a:pt x="1110406" y="1119108"/>
                  </a:moveTo>
                  <a:lnTo>
                    <a:pt x="1110406" y="187333"/>
                  </a:lnTo>
                  <a:lnTo>
                    <a:pt x="789423" y="187333"/>
                  </a:lnTo>
                  <a:lnTo>
                    <a:pt x="789423" y="0"/>
                  </a:lnTo>
                  <a:lnTo>
                    <a:pt x="1680681" y="0"/>
                  </a:lnTo>
                  <a:lnTo>
                    <a:pt x="1617136" y="187333"/>
                  </a:lnTo>
                  <a:lnTo>
                    <a:pt x="1332813" y="187333"/>
                  </a:lnTo>
                  <a:lnTo>
                    <a:pt x="1332813" y="1118294"/>
                  </a:lnTo>
                  <a:lnTo>
                    <a:pt x="1110406" y="1118294"/>
                  </a:lnTo>
                  <a:lnTo>
                    <a:pt x="1110406" y="1119108"/>
                  </a:lnTo>
                  <a:close/>
                  <a:moveTo>
                    <a:pt x="1749929" y="1119108"/>
                  </a:moveTo>
                  <a:lnTo>
                    <a:pt x="1749929" y="0"/>
                  </a:lnTo>
                  <a:lnTo>
                    <a:pt x="2472548" y="0"/>
                  </a:lnTo>
                  <a:lnTo>
                    <a:pt x="2409003" y="187333"/>
                  </a:lnTo>
                  <a:lnTo>
                    <a:pt x="1970706" y="187333"/>
                  </a:lnTo>
                  <a:lnTo>
                    <a:pt x="1970706" y="434937"/>
                  </a:lnTo>
                  <a:lnTo>
                    <a:pt x="2149121" y="434937"/>
                  </a:lnTo>
                  <a:cubicBezTo>
                    <a:pt x="2293319" y="434937"/>
                    <a:pt x="2368269" y="469960"/>
                    <a:pt x="2419594" y="513943"/>
                  </a:cubicBezTo>
                  <a:cubicBezTo>
                    <a:pt x="2460328" y="548966"/>
                    <a:pt x="2528761" y="626342"/>
                    <a:pt x="2528761" y="779466"/>
                  </a:cubicBezTo>
                  <a:cubicBezTo>
                    <a:pt x="2528761" y="930147"/>
                    <a:pt x="2457883" y="1014039"/>
                    <a:pt x="2398412" y="1056393"/>
                  </a:cubicBezTo>
                  <a:cubicBezTo>
                    <a:pt x="2329164" y="1104447"/>
                    <a:pt x="2256658" y="1118294"/>
                    <a:pt x="2108387" y="1118294"/>
                  </a:cubicBezTo>
                  <a:lnTo>
                    <a:pt x="1749929" y="1118294"/>
                  </a:lnTo>
                  <a:lnTo>
                    <a:pt x="1749929" y="1119108"/>
                  </a:lnTo>
                  <a:close/>
                  <a:moveTo>
                    <a:pt x="1970706" y="930961"/>
                  </a:moveTo>
                  <a:lnTo>
                    <a:pt x="2137715" y="930961"/>
                  </a:lnTo>
                  <a:cubicBezTo>
                    <a:pt x="2201260" y="930961"/>
                    <a:pt x="2239550" y="915486"/>
                    <a:pt x="2266434" y="880463"/>
                  </a:cubicBezTo>
                  <a:cubicBezTo>
                    <a:pt x="2280284" y="863359"/>
                    <a:pt x="2299021" y="832408"/>
                    <a:pt x="2299021" y="773765"/>
                  </a:cubicBezTo>
                  <a:cubicBezTo>
                    <a:pt x="2299021" y="715936"/>
                    <a:pt x="2279469" y="675212"/>
                    <a:pt x="2241179" y="645890"/>
                  </a:cubicBezTo>
                  <a:cubicBezTo>
                    <a:pt x="2218368" y="628786"/>
                    <a:pt x="2187411" y="619012"/>
                    <a:pt x="2135271" y="619012"/>
                  </a:cubicBezTo>
                  <a:lnTo>
                    <a:pt x="1969892" y="619012"/>
                  </a:lnTo>
                  <a:lnTo>
                    <a:pt x="1969892" y="930961"/>
                  </a:lnTo>
                  <a:close/>
                </a:path>
              </a:pathLst>
            </a:custGeom>
            <a:solidFill>
              <a:schemeClr val="accent4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219C75D-BF3A-C256-ABA1-E4C835319C73}"/>
                </a:ext>
              </a:extLst>
            </p:cNvPr>
            <p:cNvSpPr/>
            <p:nvPr/>
          </p:nvSpPr>
          <p:spPr>
            <a:xfrm>
              <a:off x="10710360" y="35424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5989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8C5285F-2DB1-6C02-0971-EBA83B824810}"/>
                </a:ext>
              </a:extLst>
            </p:cNvPr>
            <p:cNvSpPr/>
            <p:nvPr/>
          </p:nvSpPr>
          <p:spPr>
            <a:xfrm>
              <a:off x="10688400" y="41472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8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687036" y="6359009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Gotham Light" pitchFamily="50" charset="0"/>
              </a:rPr>
              <a:t>3</a:t>
            </a:r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FD6B8FD9-C3A0-B1E8-3010-A1B01EF52905}"/>
              </a:ext>
            </a:extLst>
          </p:cNvPr>
          <p:cNvSpPr txBox="1">
            <a:spLocks/>
          </p:cNvSpPr>
          <p:nvPr/>
        </p:nvSpPr>
        <p:spPr>
          <a:xfrm>
            <a:off x="796411" y="459121"/>
            <a:ext cx="9860248" cy="43021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-1" normalizeH="0" baseline="0" noProof="0" dirty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Gotham Medium" pitchFamily="50" charset="0"/>
                <a:ea typeface="+mn-ea"/>
                <a:cs typeface="+mn-cs"/>
              </a:rPr>
              <a:t>Что получают участники</a:t>
            </a:r>
            <a:br>
              <a:rPr kumimoji="0" lang="ru-RU" sz="2200" b="1" i="0" u="none" strike="noStrike" kern="1200" cap="all" spc="-1" normalizeH="0" baseline="0" noProof="0" dirty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Book" panose="020B0503040504020204" pitchFamily="34" charset="0"/>
                <a:ea typeface="+mn-ea"/>
                <a:cs typeface="+mn-cs"/>
              </a:rPr>
            </a:br>
            <a:endParaRPr kumimoji="0" lang="ru-RU" sz="2200" b="1" i="0" u="none" strike="noStrike" kern="1200" cap="all" spc="-1" normalizeH="0" baseline="0" noProof="0" dirty="0">
              <a:ln>
                <a:noFill/>
              </a:ln>
              <a:solidFill>
                <a:srgbClr val="0A2896"/>
              </a:solidFill>
              <a:effectLst/>
              <a:uLnTx/>
              <a:uFillTx/>
              <a:latin typeface="VTB Group Book" panose="020B0503040504020204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61AAC46-BC14-79D9-6FEA-B9BBEFDA1CAD}"/>
              </a:ext>
            </a:extLst>
          </p:cNvPr>
          <p:cNvSpPr/>
          <p:nvPr/>
        </p:nvSpPr>
        <p:spPr>
          <a:xfrm>
            <a:off x="646158" y="1150511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A2896">
                  <a:lumMod val="60000"/>
                  <a:lumOff val="40000"/>
                </a:srgbClr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316748-36CF-193B-565F-ACA0BA1B380E}"/>
              </a:ext>
            </a:extLst>
          </p:cNvPr>
          <p:cNvSpPr/>
          <p:nvPr/>
        </p:nvSpPr>
        <p:spPr>
          <a:xfrm>
            <a:off x="731979" y="2824505"/>
            <a:ext cx="453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0365" algn="l"/>
                <a:tab pos="381000" algn="l"/>
              </a:tabLst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Arial" panose="020B0604020202020204" pitchFamily="34" charset="0"/>
              </a:rPr>
              <a:t>Организационные материалы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B63AD17-6740-F637-B7A4-D7999A985826}"/>
              </a:ext>
            </a:extLst>
          </p:cNvPr>
          <p:cNvSpPr/>
          <p:nvPr/>
        </p:nvSpPr>
        <p:spPr>
          <a:xfrm>
            <a:off x="692615" y="3291186"/>
            <a:ext cx="5533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Положение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 о проведении марафона (регулирует все этапы марафона и взаимодействие сторон, размещается на платформе)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Gotham Light" pitchFamily="50" charset="0"/>
              </a:rPr>
              <a:t>Анонс</a:t>
            </a: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 (короткое описание и алгоритм проведения для студентов)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Light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Gotham Light" pitchFamily="50" charset="0"/>
              </a:rPr>
              <a:t>Инструкция</a:t>
            </a: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 по работе с порталом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Gotham Light" pitchFamily="50" charset="0"/>
              </a:rPr>
              <a:t>Презентация </a:t>
            </a: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с описанием Марафона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Light" pitchFamily="50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8334C0-B120-42F7-87BD-E6E3FA192809}"/>
              </a:ext>
            </a:extLst>
          </p:cNvPr>
          <p:cNvSpPr/>
          <p:nvPr/>
        </p:nvSpPr>
        <p:spPr>
          <a:xfrm>
            <a:off x="646158" y="2852892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A2896">
                  <a:lumMod val="60000"/>
                  <a:lumOff val="40000"/>
                </a:srgbClr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183AFC-AB71-266D-9683-6F1DD7FB2AE0}"/>
              </a:ext>
            </a:extLst>
          </p:cNvPr>
          <p:cNvPicPr/>
          <p:nvPr/>
        </p:nvPicPr>
        <p:blipFill>
          <a:blip r:embed="rId2"/>
          <a:srcRect b="11277"/>
          <a:stretch/>
        </p:blipFill>
        <p:spPr>
          <a:xfrm>
            <a:off x="6434280" y="676080"/>
            <a:ext cx="4633200" cy="618156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3DE5C7-6C94-01BD-B23F-F637272A8547}"/>
              </a:ext>
            </a:extLst>
          </p:cNvPr>
          <p:cNvSpPr/>
          <p:nvPr/>
        </p:nvSpPr>
        <p:spPr>
          <a:xfrm>
            <a:off x="586829" y="1645864"/>
            <a:ext cx="5395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latin typeface="Gotham Light" pitchFamily="50" charset="0"/>
              </a:rPr>
              <a:t>Победители (1, 2, 3 место) </a:t>
            </a: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– ценные призы от ВТБ  и электронные сертификаты победителей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Участники</a:t>
            </a:r>
            <a:r>
              <a:rPr lang="ru-RU" sz="1400">
                <a:solidFill>
                  <a:prstClr val="black"/>
                </a:solidFill>
                <a:latin typeface="Gotham Light" pitchFamily="50" charset="0"/>
              </a:rPr>
              <a:t> 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электронные сертификаты о прохождении марафона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34A3BF-C466-EECE-916C-1CAB74D25253}"/>
              </a:ext>
            </a:extLst>
          </p:cNvPr>
          <p:cNvSpPr/>
          <p:nvPr/>
        </p:nvSpPr>
        <p:spPr>
          <a:xfrm>
            <a:off x="722226" y="1170798"/>
            <a:ext cx="5124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0365" algn="l"/>
                <a:tab pos="381000" algn="l"/>
              </a:tabLst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Arial" panose="020B0604020202020204" pitchFamily="34" charset="0"/>
              </a:rPr>
              <a:t> Призовой фонд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BDCBFC5-7260-3CCA-923D-625DAB1923BF}"/>
              </a:ext>
            </a:extLst>
          </p:cNvPr>
          <p:cNvSpPr/>
          <p:nvPr/>
        </p:nvSpPr>
        <p:spPr>
          <a:xfrm>
            <a:off x="705487" y="4968686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A2896">
                  <a:lumMod val="60000"/>
                  <a:lumOff val="40000"/>
                </a:srgbClr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48F544E-0C2D-7DE8-215A-65DAD316D670}"/>
              </a:ext>
            </a:extLst>
          </p:cNvPr>
          <p:cNvSpPr/>
          <p:nvPr/>
        </p:nvSpPr>
        <p:spPr>
          <a:xfrm>
            <a:off x="646158" y="5464039"/>
            <a:ext cx="5395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Актуальная информация и реальные кейсы от экспертов Банка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Понимание как улучшить своё благосостояние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B52D580-6AEA-AE71-933D-AE61DCCADB33}"/>
              </a:ext>
            </a:extLst>
          </p:cNvPr>
          <p:cNvSpPr/>
          <p:nvPr/>
        </p:nvSpPr>
        <p:spPr>
          <a:xfrm>
            <a:off x="781555" y="4988973"/>
            <a:ext cx="5124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0365" algn="l"/>
                <a:tab pos="381000" algn="l"/>
              </a:tabLst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Arial" panose="020B0604020202020204" pitchFamily="34" charset="0"/>
              </a:rPr>
              <a:t> Знания и лояльность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7593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8D72E86F-B32A-9460-F437-14276FC50CA2}"/>
              </a:ext>
            </a:extLst>
          </p:cNvPr>
          <p:cNvSpPr txBox="1">
            <a:spLocks/>
          </p:cNvSpPr>
          <p:nvPr/>
        </p:nvSpPr>
        <p:spPr>
          <a:xfrm>
            <a:off x="825619" y="323355"/>
            <a:ext cx="9860248" cy="43021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-1" normalizeH="0" baseline="0" noProof="0" dirty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Gotham Medium" pitchFamily="50" charset="0"/>
                <a:ea typeface="+mn-ea"/>
                <a:cs typeface="+mn-cs"/>
              </a:rPr>
              <a:t>5 тем марафонов доступных в 2024</a:t>
            </a:r>
            <a:endParaRPr kumimoji="0" lang="ru-RU" sz="2200" b="1" i="0" u="none" strike="noStrike" kern="1200" cap="all" spc="-1" normalizeH="0" baseline="0" noProof="0" dirty="0">
              <a:ln>
                <a:noFill/>
              </a:ln>
              <a:solidFill>
                <a:srgbClr val="0A2896"/>
              </a:solidFill>
              <a:effectLst/>
              <a:uLnTx/>
              <a:uFillTx/>
              <a:latin typeface="VTB Group Book" panose="020B0503040504020204" pitchFamily="34" charset="0"/>
              <a:ea typeface="+mn-ea"/>
              <a:cs typeface="+mn-cs"/>
            </a:endParaRPr>
          </a:p>
        </p:txBody>
      </p:sp>
      <p:grpSp>
        <p:nvGrpSpPr>
          <p:cNvPr id="5" name="Group 30">
            <a:extLst>
              <a:ext uri="{FF2B5EF4-FFF2-40B4-BE49-F238E27FC236}">
                <a16:creationId xmlns:a16="http://schemas.microsoft.com/office/drawing/2014/main" id="{BA81C148-1E92-D696-E8A5-E24C8768CC47}"/>
              </a:ext>
            </a:extLst>
          </p:cNvPr>
          <p:cNvGrpSpPr/>
          <p:nvPr/>
        </p:nvGrpSpPr>
        <p:grpSpPr>
          <a:xfrm>
            <a:off x="-235411" y="397980"/>
            <a:ext cx="822240" cy="159120"/>
            <a:chOff x="-301680" y="387000"/>
            <a:chExt cx="822240" cy="159120"/>
          </a:xfrm>
        </p:grpSpPr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4A4359C-4261-C781-8536-9A15FF8B2835}"/>
                </a:ext>
              </a:extLst>
            </p:cNvPr>
            <p:cNvSpPr/>
            <p:nvPr/>
          </p:nvSpPr>
          <p:spPr>
            <a:xfrm>
              <a:off x="304200" y="38700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6804" y="0"/>
                  </a:lnTo>
                  <a:lnTo>
                    <a:pt x="66804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CF82746-8C60-F21C-399F-ED22B96D04DD}"/>
                </a:ext>
              </a:extLst>
            </p:cNvPr>
            <p:cNvSpPr/>
            <p:nvPr/>
          </p:nvSpPr>
          <p:spPr>
            <a:xfrm>
              <a:off x="282240" y="44748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5989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8CC8366E-82DD-64D3-B3A4-4EBFB0AC8E5F}"/>
                </a:ext>
              </a:extLst>
            </p:cNvPr>
            <p:cNvSpPr/>
            <p:nvPr/>
          </p:nvSpPr>
          <p:spPr>
            <a:xfrm>
              <a:off x="259920" y="50796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8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F00001A5-51F5-9AD4-C6D3-450BCBFCE2C5}"/>
                </a:ext>
              </a:extLst>
            </p:cNvPr>
            <p:cNvSpPr/>
            <p:nvPr/>
          </p:nvSpPr>
          <p:spPr>
            <a:xfrm>
              <a:off x="-301680" y="38700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E5F077-91E5-016A-706D-330D07F1A62E}"/>
                </a:ext>
              </a:extLst>
            </p:cNvPr>
            <p:cNvSpPr/>
            <p:nvPr/>
          </p:nvSpPr>
          <p:spPr>
            <a:xfrm>
              <a:off x="-301680" y="44748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B154246-C134-8846-6398-DF1EEE213914}"/>
                </a:ext>
              </a:extLst>
            </p:cNvPr>
            <p:cNvSpPr/>
            <p:nvPr/>
          </p:nvSpPr>
          <p:spPr>
            <a:xfrm>
              <a:off x="-301680" y="50796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E8A1F371-6324-548F-6FF6-734029F2490B}"/>
              </a:ext>
            </a:extLst>
          </p:cNvPr>
          <p:cNvGrpSpPr/>
          <p:nvPr/>
        </p:nvGrpSpPr>
        <p:grpSpPr>
          <a:xfrm>
            <a:off x="10688400" y="293760"/>
            <a:ext cx="862560" cy="306360"/>
            <a:chOff x="10688400" y="293760"/>
            <a:chExt cx="862560" cy="30636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4D2A800-AF7F-2FB9-9FD9-94643A38D3B5}"/>
                </a:ext>
              </a:extLst>
            </p:cNvPr>
            <p:cNvSpPr/>
            <p:nvPr/>
          </p:nvSpPr>
          <p:spPr>
            <a:xfrm>
              <a:off x="10732320" y="29376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6804" y="0"/>
                  </a:lnTo>
                  <a:lnTo>
                    <a:pt x="66804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19C0A54-E172-CC65-D8EC-ECB1F1A9736A}"/>
                </a:ext>
              </a:extLst>
            </p:cNvPr>
            <p:cNvSpPr/>
            <p:nvPr/>
          </p:nvSpPr>
          <p:spPr>
            <a:xfrm>
              <a:off x="10994760" y="354960"/>
              <a:ext cx="556200" cy="245160"/>
            </a:xfrm>
            <a:custGeom>
              <a:avLst/>
              <a:gdLst/>
              <a:ahLst/>
              <a:cxnLst/>
              <a:rect l="l" t="t" r="r" b="b"/>
              <a:pathLst>
                <a:path w="2525501" h="1115850">
                  <a:moveTo>
                    <a:pt x="578421" y="522902"/>
                  </a:moveTo>
                  <a:lnTo>
                    <a:pt x="578421" y="526974"/>
                  </a:lnTo>
                  <a:cubicBezTo>
                    <a:pt x="620785" y="542450"/>
                    <a:pt x="660704" y="569328"/>
                    <a:pt x="681886" y="587247"/>
                  </a:cubicBezTo>
                  <a:cubicBezTo>
                    <a:pt x="747060" y="641818"/>
                    <a:pt x="776388" y="712678"/>
                    <a:pt x="776388" y="806344"/>
                  </a:cubicBezTo>
                  <a:cubicBezTo>
                    <a:pt x="776388" y="959468"/>
                    <a:pt x="695735" y="1069424"/>
                    <a:pt x="562943" y="1104447"/>
                  </a:cubicBezTo>
                  <a:cubicBezTo>
                    <a:pt x="522209" y="1115850"/>
                    <a:pt x="480660" y="1119923"/>
                    <a:pt x="401636" y="1119923"/>
                  </a:cubicBezTo>
                  <a:lnTo>
                    <a:pt x="0" y="1119923"/>
                  </a:lnTo>
                  <a:lnTo>
                    <a:pt x="0" y="0"/>
                  </a:lnTo>
                  <a:lnTo>
                    <a:pt x="355200" y="0"/>
                  </a:lnTo>
                  <a:cubicBezTo>
                    <a:pt x="428521" y="0"/>
                    <a:pt x="478216" y="4072"/>
                    <a:pt x="522209" y="15475"/>
                  </a:cubicBezTo>
                  <a:cubicBezTo>
                    <a:pt x="650928" y="50498"/>
                    <a:pt x="735654" y="139277"/>
                    <a:pt x="735654" y="280999"/>
                  </a:cubicBezTo>
                  <a:cubicBezTo>
                    <a:pt x="735654" y="356746"/>
                    <a:pt x="708770" y="420276"/>
                    <a:pt x="664777" y="462630"/>
                  </a:cubicBezTo>
                  <a:cubicBezTo>
                    <a:pt x="645225" y="482178"/>
                    <a:pt x="618341" y="504983"/>
                    <a:pt x="578421" y="522902"/>
                  </a:cubicBezTo>
                  <a:lnTo>
                    <a:pt x="578421" y="522902"/>
                  </a:lnTo>
                  <a:close/>
                  <a:moveTo>
                    <a:pt x="223222" y="641003"/>
                  </a:moveTo>
                  <a:lnTo>
                    <a:pt x="223222" y="935034"/>
                  </a:lnTo>
                  <a:lnTo>
                    <a:pt x="377196" y="935034"/>
                  </a:lnTo>
                  <a:cubicBezTo>
                    <a:pt x="423633" y="935034"/>
                    <a:pt x="465181" y="930961"/>
                    <a:pt x="496139" y="902454"/>
                  </a:cubicBezTo>
                  <a:cubicBezTo>
                    <a:pt x="527097" y="873132"/>
                    <a:pt x="540132" y="836480"/>
                    <a:pt x="540132" y="788426"/>
                  </a:cubicBezTo>
                  <a:cubicBezTo>
                    <a:pt x="540132" y="751774"/>
                    <a:pt x="530355" y="716751"/>
                    <a:pt x="511618" y="691501"/>
                  </a:cubicBezTo>
                  <a:cubicBezTo>
                    <a:pt x="479031" y="650777"/>
                    <a:pt x="438297" y="641003"/>
                    <a:pt x="369864" y="641003"/>
                  </a:cubicBezTo>
                  <a:lnTo>
                    <a:pt x="223222" y="641003"/>
                  </a:lnTo>
                  <a:lnTo>
                    <a:pt x="223222" y="641003"/>
                  </a:lnTo>
                  <a:close/>
                  <a:moveTo>
                    <a:pt x="220778" y="447155"/>
                  </a:moveTo>
                  <a:lnTo>
                    <a:pt x="345423" y="447155"/>
                  </a:lnTo>
                  <a:cubicBezTo>
                    <a:pt x="383713" y="447155"/>
                    <a:pt x="403266" y="447155"/>
                    <a:pt x="422003" y="441453"/>
                  </a:cubicBezTo>
                  <a:cubicBezTo>
                    <a:pt x="474143" y="425978"/>
                    <a:pt x="506730" y="379552"/>
                    <a:pt x="506730" y="316022"/>
                  </a:cubicBezTo>
                  <a:cubicBezTo>
                    <a:pt x="506730" y="240274"/>
                    <a:pt x="472513" y="207695"/>
                    <a:pt x="422003" y="192219"/>
                  </a:cubicBezTo>
                  <a:cubicBezTo>
                    <a:pt x="400822" y="186518"/>
                    <a:pt x="379640" y="184074"/>
                    <a:pt x="337277" y="184074"/>
                  </a:cubicBezTo>
                  <a:lnTo>
                    <a:pt x="219963" y="184074"/>
                  </a:lnTo>
                  <a:lnTo>
                    <a:pt x="219963" y="447155"/>
                  </a:lnTo>
                  <a:lnTo>
                    <a:pt x="220778" y="447155"/>
                  </a:lnTo>
                  <a:close/>
                  <a:moveTo>
                    <a:pt x="1110406" y="1119108"/>
                  </a:moveTo>
                  <a:lnTo>
                    <a:pt x="1110406" y="187333"/>
                  </a:lnTo>
                  <a:lnTo>
                    <a:pt x="789423" y="187333"/>
                  </a:lnTo>
                  <a:lnTo>
                    <a:pt x="789423" y="0"/>
                  </a:lnTo>
                  <a:lnTo>
                    <a:pt x="1680681" y="0"/>
                  </a:lnTo>
                  <a:lnTo>
                    <a:pt x="1617136" y="187333"/>
                  </a:lnTo>
                  <a:lnTo>
                    <a:pt x="1332813" y="187333"/>
                  </a:lnTo>
                  <a:lnTo>
                    <a:pt x="1332813" y="1118294"/>
                  </a:lnTo>
                  <a:lnTo>
                    <a:pt x="1110406" y="1118294"/>
                  </a:lnTo>
                  <a:lnTo>
                    <a:pt x="1110406" y="1119108"/>
                  </a:lnTo>
                  <a:close/>
                  <a:moveTo>
                    <a:pt x="1749929" y="1119108"/>
                  </a:moveTo>
                  <a:lnTo>
                    <a:pt x="1749929" y="0"/>
                  </a:lnTo>
                  <a:lnTo>
                    <a:pt x="2472548" y="0"/>
                  </a:lnTo>
                  <a:lnTo>
                    <a:pt x="2409003" y="187333"/>
                  </a:lnTo>
                  <a:lnTo>
                    <a:pt x="1970706" y="187333"/>
                  </a:lnTo>
                  <a:lnTo>
                    <a:pt x="1970706" y="434937"/>
                  </a:lnTo>
                  <a:lnTo>
                    <a:pt x="2149121" y="434937"/>
                  </a:lnTo>
                  <a:cubicBezTo>
                    <a:pt x="2293319" y="434937"/>
                    <a:pt x="2368269" y="469960"/>
                    <a:pt x="2419594" y="513943"/>
                  </a:cubicBezTo>
                  <a:cubicBezTo>
                    <a:pt x="2460328" y="548966"/>
                    <a:pt x="2528761" y="626342"/>
                    <a:pt x="2528761" y="779466"/>
                  </a:cubicBezTo>
                  <a:cubicBezTo>
                    <a:pt x="2528761" y="930147"/>
                    <a:pt x="2457883" y="1014039"/>
                    <a:pt x="2398412" y="1056393"/>
                  </a:cubicBezTo>
                  <a:cubicBezTo>
                    <a:pt x="2329164" y="1104447"/>
                    <a:pt x="2256658" y="1118294"/>
                    <a:pt x="2108387" y="1118294"/>
                  </a:cubicBezTo>
                  <a:lnTo>
                    <a:pt x="1749929" y="1118294"/>
                  </a:lnTo>
                  <a:lnTo>
                    <a:pt x="1749929" y="1119108"/>
                  </a:lnTo>
                  <a:close/>
                  <a:moveTo>
                    <a:pt x="1970706" y="930961"/>
                  </a:moveTo>
                  <a:lnTo>
                    <a:pt x="2137715" y="930961"/>
                  </a:lnTo>
                  <a:cubicBezTo>
                    <a:pt x="2201260" y="930961"/>
                    <a:pt x="2239550" y="915486"/>
                    <a:pt x="2266434" y="880463"/>
                  </a:cubicBezTo>
                  <a:cubicBezTo>
                    <a:pt x="2280284" y="863359"/>
                    <a:pt x="2299021" y="832408"/>
                    <a:pt x="2299021" y="773765"/>
                  </a:cubicBezTo>
                  <a:cubicBezTo>
                    <a:pt x="2299021" y="715936"/>
                    <a:pt x="2279469" y="675212"/>
                    <a:pt x="2241179" y="645890"/>
                  </a:cubicBezTo>
                  <a:cubicBezTo>
                    <a:pt x="2218368" y="628786"/>
                    <a:pt x="2187411" y="619012"/>
                    <a:pt x="2135271" y="619012"/>
                  </a:cubicBezTo>
                  <a:lnTo>
                    <a:pt x="1969892" y="619012"/>
                  </a:lnTo>
                  <a:lnTo>
                    <a:pt x="1969892" y="930961"/>
                  </a:lnTo>
                  <a:close/>
                </a:path>
              </a:pathLst>
            </a:custGeom>
            <a:solidFill>
              <a:schemeClr val="accent4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219C75D-BF3A-C256-ABA1-E4C835319C73}"/>
                </a:ext>
              </a:extLst>
            </p:cNvPr>
            <p:cNvSpPr/>
            <p:nvPr/>
          </p:nvSpPr>
          <p:spPr>
            <a:xfrm>
              <a:off x="10710360" y="35424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5989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8C5285F-2DB1-6C02-0971-EBA83B824810}"/>
                </a:ext>
              </a:extLst>
            </p:cNvPr>
            <p:cNvSpPr/>
            <p:nvPr/>
          </p:nvSpPr>
          <p:spPr>
            <a:xfrm>
              <a:off x="10688400" y="41472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8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781920" y="645801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1B0C36-0880-D425-4A93-A61B68E8D9CD}"/>
              </a:ext>
            </a:extLst>
          </p:cNvPr>
          <p:cNvSpPr/>
          <p:nvPr/>
        </p:nvSpPr>
        <p:spPr>
          <a:xfrm>
            <a:off x="636755" y="1099501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A2896">
                  <a:lumMod val="60000"/>
                  <a:lumOff val="40000"/>
                </a:srgbClr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9D66607-D647-90CB-9E7F-A3C2D1CDF7D9}"/>
              </a:ext>
            </a:extLst>
          </p:cNvPr>
          <p:cNvSpPr/>
          <p:nvPr/>
        </p:nvSpPr>
        <p:spPr>
          <a:xfrm>
            <a:off x="738413" y="1119789"/>
            <a:ext cx="5823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Gotham Light" pitchFamily="50" charset="0"/>
              </a:rPr>
              <a:t>Финансовая безопасность* (4 дня):</a:t>
            </a:r>
          </a:p>
          <a:p>
            <a:pPr>
              <a:defRPr/>
            </a:pPr>
            <a:endParaRPr lang="ru-RU" sz="1050" b="1" dirty="0">
              <a:solidFill>
                <a:prstClr val="black"/>
              </a:solidFill>
              <a:latin typeface="Gotham Light" pitchFamily="50" charset="0"/>
            </a:endParaRP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Финансовые киберпреступления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Преступления на основе социальной инженерии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Рекомендации по цифровой гигиене на каждый день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Кейсы из жизни: решай и побеждай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FA3B618-291E-D9D0-81F5-47C3C80558ED}"/>
              </a:ext>
            </a:extLst>
          </p:cNvPr>
          <p:cNvSpPr/>
          <p:nvPr/>
        </p:nvSpPr>
        <p:spPr>
          <a:xfrm>
            <a:off x="636755" y="2646145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A2896">
                  <a:lumMod val="60000"/>
                  <a:lumOff val="40000"/>
                </a:srgbClr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7A8D93-CCA4-3250-799A-82CD3E055272}"/>
              </a:ext>
            </a:extLst>
          </p:cNvPr>
          <p:cNvSpPr/>
          <p:nvPr/>
        </p:nvSpPr>
        <p:spPr>
          <a:xfrm>
            <a:off x="761951" y="2577375"/>
            <a:ext cx="5438140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Gotham Light" pitchFamily="50" charset="0"/>
              </a:rPr>
              <a:t>Путь к финансовой свободе* (5 дней):</a:t>
            </a:r>
          </a:p>
          <a:p>
            <a:pPr>
              <a:defRPr/>
            </a:pPr>
            <a:endParaRPr lang="ru-RU" sz="1050" b="1" dirty="0">
              <a:solidFill>
                <a:prstClr val="black"/>
              </a:solidFill>
              <a:latin typeface="Gotham Light" pitchFamily="50" charset="0"/>
            </a:endParaRP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Баланс в финансах (закредитованность и как ей управлять, инструменты самодиагностики)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Преодоление финансовых преград (рекомендации по выходу из сложной финансовой ситуации)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Банкротство физических лиц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Мифы о долгах </a:t>
            </a:r>
            <a:r>
              <a:rPr lang="ru-RU" sz="1400" dirty="0">
                <a:latin typeface="Gotham Light" pitchFamily="50" charset="0"/>
              </a:rPr>
              <a:t>или способы урегулировать задолженность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Кейсы из жизни: решай и побеждай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28A6004-3EC7-D819-8B94-2882945DFB83}"/>
              </a:ext>
            </a:extLst>
          </p:cNvPr>
          <p:cNvSpPr/>
          <p:nvPr/>
        </p:nvSpPr>
        <p:spPr>
          <a:xfrm>
            <a:off x="825619" y="4598956"/>
            <a:ext cx="5166292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Gotham Light" pitchFamily="50" charset="0"/>
              </a:rPr>
              <a:t>Управление личным бюджетом* (6 дней):</a:t>
            </a:r>
          </a:p>
          <a:p>
            <a:pPr>
              <a:defRPr/>
            </a:pPr>
            <a:endParaRPr lang="ru-RU" sz="1050" b="1" dirty="0">
              <a:solidFill>
                <a:prstClr val="black"/>
              </a:solidFill>
              <a:latin typeface="Gotham Light" pitchFamily="50" charset="0"/>
            </a:endParaRP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Финансовые приоритеты на разных этапах жизни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Как поставить финансовую цель 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Анализируем свои активы и пассивы 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Анализируем и оптимизируем доходы и расходы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Как начать инвестировать  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Кейсы из жизни: решай и побеждай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674F08-1A69-F53E-C6FA-0086B2EE5B19}"/>
              </a:ext>
            </a:extLst>
          </p:cNvPr>
          <p:cNvSpPr/>
          <p:nvPr/>
        </p:nvSpPr>
        <p:spPr>
          <a:xfrm>
            <a:off x="636755" y="4546604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A2896">
                  <a:lumMod val="60000"/>
                  <a:lumOff val="40000"/>
                </a:srgbClr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14792B5-8F1E-4B56-1C73-A038D1FD81FA}"/>
              </a:ext>
            </a:extLst>
          </p:cNvPr>
          <p:cNvSpPr/>
          <p:nvPr/>
        </p:nvSpPr>
        <p:spPr>
          <a:xfrm>
            <a:off x="6860344" y="1204629"/>
            <a:ext cx="516629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Gotham Light" pitchFamily="50" charset="0"/>
              </a:rPr>
              <a:t>Основы инвестирования* (8 дней)</a:t>
            </a:r>
          </a:p>
          <a:p>
            <a:pPr>
              <a:defRPr/>
            </a:pPr>
            <a:r>
              <a:rPr lang="ru-RU" sz="16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 Light" pitchFamily="50" charset="0"/>
              </a:rPr>
              <a:t>для продвинутых </a:t>
            </a:r>
            <a:r>
              <a:rPr lang="ru-RU" sz="16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Gotham Light" pitchFamily="50" charset="0"/>
              </a:rPr>
              <a:t>спо</a:t>
            </a:r>
            <a:endParaRPr lang="ru-RU" sz="1600" i="1" dirty="0">
              <a:solidFill>
                <a:schemeClr val="accent4">
                  <a:lumMod val="60000"/>
                  <a:lumOff val="40000"/>
                </a:schemeClr>
              </a:solidFill>
              <a:latin typeface="Gotham Light" pitchFamily="50" charset="0"/>
            </a:endParaRPr>
          </a:p>
          <a:p>
            <a:pPr>
              <a:defRPr/>
            </a:pPr>
            <a:endParaRPr lang="ru-RU" sz="1050" b="1" dirty="0">
              <a:solidFill>
                <a:prstClr val="black"/>
              </a:solidFill>
              <a:latin typeface="Gotham Light" pitchFamily="50" charset="0"/>
            </a:endParaRP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Рынок ценных бумаг. Акции. Облигации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Негосударственные пенсионные фонды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Доверительное Управление. ПИФы 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Продукты со страхованием жизни 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Альтернативное финансовое инвестирование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Структурные продукты 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Портфельный подход. Заключение 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Кейсы из жизни: решай и побеждай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2A4CA3F-5BA0-271F-F5C8-DC18CCE5A540}"/>
              </a:ext>
            </a:extLst>
          </p:cNvPr>
          <p:cNvSpPr/>
          <p:nvPr/>
        </p:nvSpPr>
        <p:spPr>
          <a:xfrm>
            <a:off x="6733700" y="1204629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A2896">
                  <a:lumMod val="60000"/>
                  <a:lumOff val="40000"/>
                </a:srgbClr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B9AB54-31A2-EDF9-936C-14B7CC04ED11}"/>
              </a:ext>
            </a:extLst>
          </p:cNvPr>
          <p:cNvSpPr/>
          <p:nvPr/>
        </p:nvSpPr>
        <p:spPr>
          <a:xfrm>
            <a:off x="6860344" y="3988107"/>
            <a:ext cx="516629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Gotham Light" pitchFamily="50" charset="0"/>
              </a:rPr>
              <a:t>Акционер: больше чем инвестор (6 дней)</a:t>
            </a:r>
          </a:p>
          <a:p>
            <a:pPr>
              <a:defRPr/>
            </a:pPr>
            <a:r>
              <a:rPr lang="ru-RU" sz="16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 Light" pitchFamily="50" charset="0"/>
              </a:rPr>
              <a:t>для продвинутых вузов</a:t>
            </a:r>
          </a:p>
          <a:p>
            <a:pPr>
              <a:defRPr/>
            </a:pPr>
            <a:endParaRPr lang="ru-RU" sz="1050" b="1" dirty="0">
              <a:solidFill>
                <a:prstClr val="black"/>
              </a:solidFill>
              <a:latin typeface="Gotham Light" pitchFamily="50" charset="0"/>
            </a:endParaRP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Что значит быть акционером 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Как акционер управляет компанией 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Что происходит в жизни компании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Как разумно инвестировать в компанию и в себя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Как на практике компания работает с акционерами</a:t>
            </a:r>
          </a:p>
          <a:p>
            <a:pPr marL="342900" indent="-342900"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Gotham Light" pitchFamily="50" charset="0"/>
              </a:rPr>
              <a:t>Кейсы из жизни: решай и побеждай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312F44-E744-266D-04F9-AD072D0F80DF}"/>
              </a:ext>
            </a:extLst>
          </p:cNvPr>
          <p:cNvSpPr/>
          <p:nvPr/>
        </p:nvSpPr>
        <p:spPr>
          <a:xfrm>
            <a:off x="6779420" y="4039269"/>
            <a:ext cx="101658" cy="409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A2896">
                  <a:lumMod val="60000"/>
                  <a:lumOff val="40000"/>
                </a:srgbClr>
              </a:solidFill>
              <a:effectLst/>
              <a:uLnTx/>
              <a:uFillTx/>
              <a:latin typeface="VTB Group Light" panose="020B040304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008F38D-6F4B-D57A-F021-88E896EA74D7}"/>
              </a:ext>
            </a:extLst>
          </p:cNvPr>
          <p:cNvCxnSpPr/>
          <p:nvPr/>
        </p:nvCxnSpPr>
        <p:spPr>
          <a:xfrm>
            <a:off x="6881078" y="6249971"/>
            <a:ext cx="4572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F4641C2-BE4B-5428-8BC0-971DC6D5506A}"/>
              </a:ext>
            </a:extLst>
          </p:cNvPr>
          <p:cNvSpPr txBox="1"/>
          <p:nvPr/>
        </p:nvSpPr>
        <p:spPr>
          <a:xfrm>
            <a:off x="6881078" y="6273349"/>
            <a:ext cx="424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Темы доступны для любых СПО и вузов, независимо от курса и профиля 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250178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AD141E11-45D8-B5B2-CFDB-F72524E15094}"/>
              </a:ext>
            </a:extLst>
          </p:cNvPr>
          <p:cNvSpPr/>
          <p:nvPr/>
        </p:nvSpPr>
        <p:spPr>
          <a:xfrm>
            <a:off x="6411558" y="1355464"/>
            <a:ext cx="4840941" cy="484094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2"/>
              </a:gs>
              <a:gs pos="83000">
                <a:srgbClr val="0070C0"/>
              </a:gs>
              <a:gs pos="99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5" name="Group 30">
            <a:extLst>
              <a:ext uri="{FF2B5EF4-FFF2-40B4-BE49-F238E27FC236}">
                <a16:creationId xmlns:a16="http://schemas.microsoft.com/office/drawing/2014/main" id="{BA81C148-1E92-D696-E8A5-E24C8768CC47}"/>
              </a:ext>
            </a:extLst>
          </p:cNvPr>
          <p:cNvGrpSpPr/>
          <p:nvPr/>
        </p:nvGrpSpPr>
        <p:grpSpPr>
          <a:xfrm>
            <a:off x="-235411" y="397980"/>
            <a:ext cx="822240" cy="159120"/>
            <a:chOff x="-301680" y="387000"/>
            <a:chExt cx="822240" cy="159120"/>
          </a:xfrm>
        </p:grpSpPr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4A4359C-4261-C781-8536-9A15FF8B2835}"/>
                </a:ext>
              </a:extLst>
            </p:cNvPr>
            <p:cNvSpPr/>
            <p:nvPr/>
          </p:nvSpPr>
          <p:spPr>
            <a:xfrm>
              <a:off x="304200" y="38700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6804" y="0"/>
                  </a:lnTo>
                  <a:lnTo>
                    <a:pt x="66804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CF82746-8C60-F21C-399F-ED22B96D04DD}"/>
                </a:ext>
              </a:extLst>
            </p:cNvPr>
            <p:cNvSpPr/>
            <p:nvPr/>
          </p:nvSpPr>
          <p:spPr>
            <a:xfrm>
              <a:off x="282240" y="44748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5989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8CC8366E-82DD-64D3-B3A4-4EBFB0AC8E5F}"/>
                </a:ext>
              </a:extLst>
            </p:cNvPr>
            <p:cNvSpPr/>
            <p:nvPr/>
          </p:nvSpPr>
          <p:spPr>
            <a:xfrm>
              <a:off x="259920" y="50796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8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F00001A5-51F5-9AD4-C6D3-450BCBFCE2C5}"/>
                </a:ext>
              </a:extLst>
            </p:cNvPr>
            <p:cNvSpPr/>
            <p:nvPr/>
          </p:nvSpPr>
          <p:spPr>
            <a:xfrm>
              <a:off x="-301680" y="38700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E5F077-91E5-016A-706D-330D07F1A62E}"/>
                </a:ext>
              </a:extLst>
            </p:cNvPr>
            <p:cNvSpPr/>
            <p:nvPr/>
          </p:nvSpPr>
          <p:spPr>
            <a:xfrm>
              <a:off x="-301680" y="44748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B154246-C134-8846-6398-DF1EEE213914}"/>
                </a:ext>
              </a:extLst>
            </p:cNvPr>
            <p:cNvSpPr/>
            <p:nvPr/>
          </p:nvSpPr>
          <p:spPr>
            <a:xfrm>
              <a:off x="-301680" y="507960"/>
              <a:ext cx="693720" cy="3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E8A1F371-6324-548F-6FF6-734029F2490B}"/>
              </a:ext>
            </a:extLst>
          </p:cNvPr>
          <p:cNvGrpSpPr/>
          <p:nvPr/>
        </p:nvGrpSpPr>
        <p:grpSpPr>
          <a:xfrm>
            <a:off x="10688400" y="293760"/>
            <a:ext cx="862560" cy="306360"/>
            <a:chOff x="10688400" y="293760"/>
            <a:chExt cx="862560" cy="30636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4D2A800-AF7F-2FB9-9FD9-94643A38D3B5}"/>
                </a:ext>
              </a:extLst>
            </p:cNvPr>
            <p:cNvSpPr/>
            <p:nvPr/>
          </p:nvSpPr>
          <p:spPr>
            <a:xfrm>
              <a:off x="10732320" y="29376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6804" y="0"/>
                  </a:lnTo>
                  <a:lnTo>
                    <a:pt x="66804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19C0A54-E172-CC65-D8EC-ECB1F1A9736A}"/>
                </a:ext>
              </a:extLst>
            </p:cNvPr>
            <p:cNvSpPr/>
            <p:nvPr/>
          </p:nvSpPr>
          <p:spPr>
            <a:xfrm>
              <a:off x="10994760" y="354960"/>
              <a:ext cx="556200" cy="245160"/>
            </a:xfrm>
            <a:custGeom>
              <a:avLst/>
              <a:gdLst/>
              <a:ahLst/>
              <a:cxnLst/>
              <a:rect l="l" t="t" r="r" b="b"/>
              <a:pathLst>
                <a:path w="2525501" h="1115850">
                  <a:moveTo>
                    <a:pt x="578421" y="522902"/>
                  </a:moveTo>
                  <a:lnTo>
                    <a:pt x="578421" y="526974"/>
                  </a:lnTo>
                  <a:cubicBezTo>
                    <a:pt x="620785" y="542450"/>
                    <a:pt x="660704" y="569328"/>
                    <a:pt x="681886" y="587247"/>
                  </a:cubicBezTo>
                  <a:cubicBezTo>
                    <a:pt x="747060" y="641818"/>
                    <a:pt x="776388" y="712678"/>
                    <a:pt x="776388" y="806344"/>
                  </a:cubicBezTo>
                  <a:cubicBezTo>
                    <a:pt x="776388" y="959468"/>
                    <a:pt x="695735" y="1069424"/>
                    <a:pt x="562943" y="1104447"/>
                  </a:cubicBezTo>
                  <a:cubicBezTo>
                    <a:pt x="522209" y="1115850"/>
                    <a:pt x="480660" y="1119923"/>
                    <a:pt x="401636" y="1119923"/>
                  </a:cubicBezTo>
                  <a:lnTo>
                    <a:pt x="0" y="1119923"/>
                  </a:lnTo>
                  <a:lnTo>
                    <a:pt x="0" y="0"/>
                  </a:lnTo>
                  <a:lnTo>
                    <a:pt x="355200" y="0"/>
                  </a:lnTo>
                  <a:cubicBezTo>
                    <a:pt x="428521" y="0"/>
                    <a:pt x="478216" y="4072"/>
                    <a:pt x="522209" y="15475"/>
                  </a:cubicBezTo>
                  <a:cubicBezTo>
                    <a:pt x="650928" y="50498"/>
                    <a:pt x="735654" y="139277"/>
                    <a:pt x="735654" y="280999"/>
                  </a:cubicBezTo>
                  <a:cubicBezTo>
                    <a:pt x="735654" y="356746"/>
                    <a:pt x="708770" y="420276"/>
                    <a:pt x="664777" y="462630"/>
                  </a:cubicBezTo>
                  <a:cubicBezTo>
                    <a:pt x="645225" y="482178"/>
                    <a:pt x="618341" y="504983"/>
                    <a:pt x="578421" y="522902"/>
                  </a:cubicBezTo>
                  <a:lnTo>
                    <a:pt x="578421" y="522902"/>
                  </a:lnTo>
                  <a:close/>
                  <a:moveTo>
                    <a:pt x="223222" y="641003"/>
                  </a:moveTo>
                  <a:lnTo>
                    <a:pt x="223222" y="935034"/>
                  </a:lnTo>
                  <a:lnTo>
                    <a:pt x="377196" y="935034"/>
                  </a:lnTo>
                  <a:cubicBezTo>
                    <a:pt x="423633" y="935034"/>
                    <a:pt x="465181" y="930961"/>
                    <a:pt x="496139" y="902454"/>
                  </a:cubicBezTo>
                  <a:cubicBezTo>
                    <a:pt x="527097" y="873132"/>
                    <a:pt x="540132" y="836480"/>
                    <a:pt x="540132" y="788426"/>
                  </a:cubicBezTo>
                  <a:cubicBezTo>
                    <a:pt x="540132" y="751774"/>
                    <a:pt x="530355" y="716751"/>
                    <a:pt x="511618" y="691501"/>
                  </a:cubicBezTo>
                  <a:cubicBezTo>
                    <a:pt x="479031" y="650777"/>
                    <a:pt x="438297" y="641003"/>
                    <a:pt x="369864" y="641003"/>
                  </a:cubicBezTo>
                  <a:lnTo>
                    <a:pt x="223222" y="641003"/>
                  </a:lnTo>
                  <a:lnTo>
                    <a:pt x="223222" y="641003"/>
                  </a:lnTo>
                  <a:close/>
                  <a:moveTo>
                    <a:pt x="220778" y="447155"/>
                  </a:moveTo>
                  <a:lnTo>
                    <a:pt x="345423" y="447155"/>
                  </a:lnTo>
                  <a:cubicBezTo>
                    <a:pt x="383713" y="447155"/>
                    <a:pt x="403266" y="447155"/>
                    <a:pt x="422003" y="441453"/>
                  </a:cubicBezTo>
                  <a:cubicBezTo>
                    <a:pt x="474143" y="425978"/>
                    <a:pt x="506730" y="379552"/>
                    <a:pt x="506730" y="316022"/>
                  </a:cubicBezTo>
                  <a:cubicBezTo>
                    <a:pt x="506730" y="240274"/>
                    <a:pt x="472513" y="207695"/>
                    <a:pt x="422003" y="192219"/>
                  </a:cubicBezTo>
                  <a:cubicBezTo>
                    <a:pt x="400822" y="186518"/>
                    <a:pt x="379640" y="184074"/>
                    <a:pt x="337277" y="184074"/>
                  </a:cubicBezTo>
                  <a:lnTo>
                    <a:pt x="219963" y="184074"/>
                  </a:lnTo>
                  <a:lnTo>
                    <a:pt x="219963" y="447155"/>
                  </a:lnTo>
                  <a:lnTo>
                    <a:pt x="220778" y="447155"/>
                  </a:lnTo>
                  <a:close/>
                  <a:moveTo>
                    <a:pt x="1110406" y="1119108"/>
                  </a:moveTo>
                  <a:lnTo>
                    <a:pt x="1110406" y="187333"/>
                  </a:lnTo>
                  <a:lnTo>
                    <a:pt x="789423" y="187333"/>
                  </a:lnTo>
                  <a:lnTo>
                    <a:pt x="789423" y="0"/>
                  </a:lnTo>
                  <a:lnTo>
                    <a:pt x="1680681" y="0"/>
                  </a:lnTo>
                  <a:lnTo>
                    <a:pt x="1617136" y="187333"/>
                  </a:lnTo>
                  <a:lnTo>
                    <a:pt x="1332813" y="187333"/>
                  </a:lnTo>
                  <a:lnTo>
                    <a:pt x="1332813" y="1118294"/>
                  </a:lnTo>
                  <a:lnTo>
                    <a:pt x="1110406" y="1118294"/>
                  </a:lnTo>
                  <a:lnTo>
                    <a:pt x="1110406" y="1119108"/>
                  </a:lnTo>
                  <a:close/>
                  <a:moveTo>
                    <a:pt x="1749929" y="1119108"/>
                  </a:moveTo>
                  <a:lnTo>
                    <a:pt x="1749929" y="0"/>
                  </a:lnTo>
                  <a:lnTo>
                    <a:pt x="2472548" y="0"/>
                  </a:lnTo>
                  <a:lnTo>
                    <a:pt x="2409003" y="187333"/>
                  </a:lnTo>
                  <a:lnTo>
                    <a:pt x="1970706" y="187333"/>
                  </a:lnTo>
                  <a:lnTo>
                    <a:pt x="1970706" y="434937"/>
                  </a:lnTo>
                  <a:lnTo>
                    <a:pt x="2149121" y="434937"/>
                  </a:lnTo>
                  <a:cubicBezTo>
                    <a:pt x="2293319" y="434937"/>
                    <a:pt x="2368269" y="469960"/>
                    <a:pt x="2419594" y="513943"/>
                  </a:cubicBezTo>
                  <a:cubicBezTo>
                    <a:pt x="2460328" y="548966"/>
                    <a:pt x="2528761" y="626342"/>
                    <a:pt x="2528761" y="779466"/>
                  </a:cubicBezTo>
                  <a:cubicBezTo>
                    <a:pt x="2528761" y="930147"/>
                    <a:pt x="2457883" y="1014039"/>
                    <a:pt x="2398412" y="1056393"/>
                  </a:cubicBezTo>
                  <a:cubicBezTo>
                    <a:pt x="2329164" y="1104447"/>
                    <a:pt x="2256658" y="1118294"/>
                    <a:pt x="2108387" y="1118294"/>
                  </a:cubicBezTo>
                  <a:lnTo>
                    <a:pt x="1749929" y="1118294"/>
                  </a:lnTo>
                  <a:lnTo>
                    <a:pt x="1749929" y="1119108"/>
                  </a:lnTo>
                  <a:close/>
                  <a:moveTo>
                    <a:pt x="1970706" y="930961"/>
                  </a:moveTo>
                  <a:lnTo>
                    <a:pt x="2137715" y="930961"/>
                  </a:lnTo>
                  <a:cubicBezTo>
                    <a:pt x="2201260" y="930961"/>
                    <a:pt x="2239550" y="915486"/>
                    <a:pt x="2266434" y="880463"/>
                  </a:cubicBezTo>
                  <a:cubicBezTo>
                    <a:pt x="2280284" y="863359"/>
                    <a:pt x="2299021" y="832408"/>
                    <a:pt x="2299021" y="773765"/>
                  </a:cubicBezTo>
                  <a:cubicBezTo>
                    <a:pt x="2299021" y="715936"/>
                    <a:pt x="2279469" y="675212"/>
                    <a:pt x="2241179" y="645890"/>
                  </a:cubicBezTo>
                  <a:cubicBezTo>
                    <a:pt x="2218368" y="628786"/>
                    <a:pt x="2187411" y="619012"/>
                    <a:pt x="2135271" y="619012"/>
                  </a:cubicBezTo>
                  <a:lnTo>
                    <a:pt x="1969892" y="619012"/>
                  </a:lnTo>
                  <a:lnTo>
                    <a:pt x="1969892" y="930961"/>
                  </a:lnTo>
                  <a:close/>
                </a:path>
              </a:pathLst>
            </a:custGeom>
            <a:solidFill>
              <a:schemeClr val="accent4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219C75D-BF3A-C256-ABA1-E4C835319C73}"/>
                </a:ext>
              </a:extLst>
            </p:cNvPr>
            <p:cNvSpPr/>
            <p:nvPr/>
          </p:nvSpPr>
          <p:spPr>
            <a:xfrm>
              <a:off x="10710360" y="35424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5989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9" y="0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8C5285F-2DB1-6C02-0971-EBA83B824810}"/>
                </a:ext>
              </a:extLst>
            </p:cNvPr>
            <p:cNvSpPr/>
            <p:nvPr/>
          </p:nvSpPr>
          <p:spPr>
            <a:xfrm>
              <a:off x="10688400" y="414720"/>
              <a:ext cx="216360" cy="38160"/>
            </a:xfrm>
            <a:custGeom>
              <a:avLst/>
              <a:gdLst/>
              <a:ahLst/>
              <a:cxnLst/>
              <a:rect l="l" t="t" r="r" b="b"/>
              <a:pathLst>
                <a:path w="985760" h="179187">
                  <a:moveTo>
                    <a:pt x="66804" y="0"/>
                  </a:moveTo>
                  <a:lnTo>
                    <a:pt x="0" y="182446"/>
                  </a:lnTo>
                  <a:lnTo>
                    <a:pt x="923845" y="182446"/>
                  </a:lnTo>
                  <a:lnTo>
                    <a:pt x="990648" y="0"/>
                  </a:lnTo>
                  <a:close/>
                </a:path>
              </a:pathLst>
            </a:custGeom>
            <a:solidFill>
              <a:schemeClr val="accent2"/>
            </a:solidFill>
            <a:ln w="8132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781920" y="645801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</a:rPr>
              <a:t>4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72D15B-7A3D-611B-99D7-524A615334EB}"/>
              </a:ext>
            </a:extLst>
          </p:cNvPr>
          <p:cNvSpPr/>
          <p:nvPr/>
        </p:nvSpPr>
        <p:spPr>
          <a:xfrm>
            <a:off x="-1061378" y="2656174"/>
            <a:ext cx="65261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 Light" pitchFamily="50" charset="0"/>
              </a:rPr>
              <a:t>Финансовый мир с Банком ВТБ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 Light" pitchFamily="50" charset="0"/>
              </a:rPr>
              <a:t> 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 Light" pitchFamily="50" charset="0"/>
              </a:rPr>
              <a:t>Присоединяйтесь!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  <a:latin typeface="Gotham Light" pitchFamily="50" charset="0"/>
            </a:endParaRPr>
          </a:p>
          <a:p>
            <a:pPr algn="r">
              <a:defRPr/>
            </a:pPr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Gotham Light" pitchFamily="50" charset="0"/>
            </a:endParaRPr>
          </a:p>
          <a:p>
            <a:pPr algn="r">
              <a:defRPr/>
            </a:pP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  <a:latin typeface="Gotham Light" pitchFamily="50" charset="0"/>
            </a:endParaRPr>
          </a:p>
        </p:txBody>
      </p:sp>
      <p:pic>
        <p:nvPicPr>
          <p:cNvPr id="3" name="Рисунок 2" descr="Изображение выглядит как одежда, Человеческое лицо, человек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28D048E-910C-02A4-B710-E9580BCE0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84" y="840600"/>
            <a:ext cx="6039693" cy="60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6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58585A"/>
      </a:dk2>
      <a:lt2>
        <a:srgbClr val="87888A"/>
      </a:lt2>
      <a:accent1>
        <a:srgbClr val="0A2896"/>
      </a:accent1>
      <a:accent2>
        <a:srgbClr val="00AAFF"/>
      </a:accent2>
      <a:accent3>
        <a:srgbClr val="BE006E"/>
      </a:accent3>
      <a:accent4>
        <a:srgbClr val="0A2896"/>
      </a:accent4>
      <a:accent5>
        <a:srgbClr val="78B497"/>
      </a:accent5>
      <a:accent6>
        <a:srgbClr val="F1CC5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531</Words>
  <Application>Microsoft Office PowerPoint</Application>
  <PresentationFormat>Широкоэкранный</PresentationFormat>
  <Paragraphs>87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Gotham Light</vt:lpstr>
      <vt:lpstr>Gotham Medium</vt:lpstr>
      <vt:lpstr>VTB Group Book</vt:lpstr>
      <vt:lpstr>VTB Group Light</vt:lpstr>
      <vt:lpstr>XO Oriel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zhhomyakova@mail.ru</dc:creator>
  <cp:lastModifiedBy>Жанна Хомякова</cp:lastModifiedBy>
  <cp:revision>72</cp:revision>
  <dcterms:created xsi:type="dcterms:W3CDTF">2023-05-16T08:11:05Z</dcterms:created>
  <dcterms:modified xsi:type="dcterms:W3CDTF">2024-06-11T13:56:09Z</dcterms:modified>
</cp:coreProperties>
</file>